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9" r:id="rId4"/>
    <p:sldId id="257" r:id="rId5"/>
    <p:sldId id="259" r:id="rId6"/>
    <p:sldId id="265" r:id="rId7"/>
    <p:sldId id="266" r:id="rId8"/>
    <p:sldId id="267" r:id="rId9"/>
    <p:sldId id="268" r:id="rId10"/>
    <p:sldId id="262" r:id="rId11"/>
    <p:sldId id="269" r:id="rId12"/>
    <p:sldId id="270" r:id="rId13"/>
    <p:sldId id="271" r:id="rId14"/>
    <p:sldId id="272" r:id="rId15"/>
    <p:sldId id="273" r:id="rId16"/>
    <p:sldId id="275" r:id="rId17"/>
    <p:sldId id="281"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FACC06"/>
    <a:srgbClr val="CC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0BE862E1-680F-4A75-91D6-63E0A37A6AD8}" type="slidenum">
              <a:rPr lang="en-GB"/>
              <a:pPr>
                <a:defRPr/>
              </a:pPr>
              <a:t>‹#›</a:t>
            </a:fld>
            <a:endParaRPr lang="en-GB"/>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C024BFB6-D5BD-491F-80B6-AE5F07709A07}" type="slidenum">
              <a:rPr lang="en-GB"/>
              <a:pPr>
                <a:defRPr/>
              </a:pPr>
              <a:t>‹#›</a:t>
            </a:fld>
            <a:endParaRPr lang="en-GB"/>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29F7408A-E1F1-4EE6-B20E-EBD0D95E7731}" type="slidenum">
              <a:rPr lang="en-GB"/>
              <a:pPr>
                <a:defRPr/>
              </a:pPr>
              <a:t>‹#›</a:t>
            </a:fld>
            <a:endParaRPr lang="en-GB"/>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CABFEA04-63E4-4893-B4E1-BA32BBAEEB98}" type="slidenum">
              <a:rPr lang="en-GB"/>
              <a:pPr>
                <a:defRPr/>
              </a:pPr>
              <a:t>‹#›</a:t>
            </a:fld>
            <a:endParaRPr lang="en-GB"/>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GB"/>
          </a:p>
        </p:txBody>
      </p:sp>
      <p:sp>
        <p:nvSpPr>
          <p:cNvPr id="7" name="Footer Placeholder 4"/>
          <p:cNvSpPr>
            <a:spLocks noGrp="1"/>
          </p:cNvSpPr>
          <p:nvPr>
            <p:ph type="ftr" sz="quarter" idx="11"/>
          </p:nvPr>
        </p:nvSpPr>
        <p:spPr/>
        <p:txBody>
          <a:bodyPr/>
          <a:lstStyle>
            <a:lvl1pPr>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a:lvl1pPr>
            <a:extLst/>
          </a:lstStyle>
          <a:p>
            <a:pPr>
              <a:defRPr/>
            </a:pPr>
            <a:fld id="{DA866901-433C-42A7-9AD9-6995B6E78AA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extLst/>
          </a:lstStyle>
          <a:p>
            <a:pPr>
              <a:defRPr/>
            </a:pPr>
            <a:fld id="{37EE9893-6199-455E-8947-469CEA2FC3A4}"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GB"/>
          </a:p>
        </p:txBody>
      </p:sp>
      <p:sp>
        <p:nvSpPr>
          <p:cNvPr id="8" name="Footer Placeholder 7"/>
          <p:cNvSpPr>
            <a:spLocks noGrp="1"/>
          </p:cNvSpPr>
          <p:nvPr>
            <p:ph type="ftr" sz="quarter" idx="11"/>
          </p:nvPr>
        </p:nvSpPr>
        <p:spPr/>
        <p:txBody>
          <a:bodyPr/>
          <a:lstStyle>
            <a:lvl1pPr>
              <a:defRPr/>
            </a:lvl1pPr>
            <a:extLst/>
          </a:lstStyle>
          <a:p>
            <a:pPr>
              <a:defRPr/>
            </a:pPr>
            <a:endParaRPr lang="en-GB"/>
          </a:p>
        </p:txBody>
      </p:sp>
      <p:sp>
        <p:nvSpPr>
          <p:cNvPr id="9" name="Slide Number Placeholder 8"/>
          <p:cNvSpPr>
            <a:spLocks noGrp="1"/>
          </p:cNvSpPr>
          <p:nvPr>
            <p:ph type="sldNum" sz="quarter" idx="12"/>
          </p:nvPr>
        </p:nvSpPr>
        <p:spPr/>
        <p:txBody>
          <a:bodyPr/>
          <a:lstStyle>
            <a:lvl1pPr>
              <a:defRPr/>
            </a:lvl1pPr>
            <a:extLst/>
          </a:lstStyle>
          <a:p>
            <a:pPr>
              <a:defRPr/>
            </a:pPr>
            <a:fld id="{1129B5E0-67B3-47EC-9911-84169AD3DDBF}"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GB"/>
          </a:p>
        </p:txBody>
      </p:sp>
      <p:sp>
        <p:nvSpPr>
          <p:cNvPr id="4" name="Footer Placeholder 3"/>
          <p:cNvSpPr>
            <a:spLocks noGrp="1"/>
          </p:cNvSpPr>
          <p:nvPr>
            <p:ph type="ftr" sz="quarter" idx="11"/>
          </p:nvPr>
        </p:nvSpPr>
        <p:spPr/>
        <p:txBody>
          <a:bodyPr/>
          <a:lstStyle>
            <a:lvl1pPr>
              <a:defRPr/>
            </a:lvl1pPr>
            <a:extLst/>
          </a:lstStyle>
          <a:p>
            <a:pPr>
              <a:defRPr/>
            </a:pPr>
            <a:endParaRPr lang="en-GB"/>
          </a:p>
        </p:txBody>
      </p:sp>
      <p:sp>
        <p:nvSpPr>
          <p:cNvPr id="5" name="Slide Number Placeholder 4"/>
          <p:cNvSpPr>
            <a:spLocks noGrp="1"/>
          </p:cNvSpPr>
          <p:nvPr>
            <p:ph type="sldNum" sz="quarter" idx="12"/>
          </p:nvPr>
        </p:nvSpPr>
        <p:spPr/>
        <p:txBody>
          <a:bodyPr/>
          <a:lstStyle>
            <a:lvl1pPr>
              <a:defRPr/>
            </a:lvl1pPr>
            <a:extLst/>
          </a:lstStyle>
          <a:p>
            <a:pPr>
              <a:defRPr/>
            </a:pPr>
            <a:fld id="{63D74440-894A-4153-A50F-4BDE11D6E7A3}"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A2043349-5569-4058-ABF2-1B4E587D9FAA}" type="slidenum">
              <a:rPr lang="en-GB"/>
              <a:pPr>
                <a:defRPr/>
              </a:pPr>
              <a:t>‹#›</a:t>
            </a:fld>
            <a:endParaRPr lang="en-GB"/>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extLst/>
          </a:lstStyle>
          <a:p>
            <a:pPr>
              <a:defRPr/>
            </a:pPr>
            <a:fld id="{AFF9F62B-D749-43B7-B9E3-C7D89312FA98}"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16032EE0-B5EE-4F56-8D77-4367CF0BBA0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EC816025-867A-44F4-8CE3-38DBB0FA7C6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7" r:id="rId6"/>
    <p:sldLayoutId id="2147483680" r:id="rId7"/>
    <p:sldLayoutId id="2147483688" r:id="rId8"/>
    <p:sldLayoutId id="2147483689" r:id="rId9"/>
    <p:sldLayoutId id="2147483681" r:id="rId10"/>
    <p:sldLayoutId id="2147483682" r:id="rId11"/>
  </p:sldLayoutIdLst>
  <p:transition spd="med">
    <p:fade thruBlk="1"/>
  </p:transition>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Krakatau volcano, Indonesia"/>
          <p:cNvPicPr>
            <a:picLocks noChangeAspect="1" noChangeArrowheads="1"/>
          </p:cNvPicPr>
          <p:nvPr/>
        </p:nvPicPr>
        <p:blipFill>
          <a:blip r:embed="rId2" cstate="print">
            <a:lum contrast="6000"/>
          </a:blip>
          <a:srcRect/>
          <a:stretch>
            <a:fillRect/>
          </a:stretch>
        </p:blipFill>
        <p:spPr bwMode="auto">
          <a:xfrm>
            <a:off x="179388" y="333375"/>
            <a:ext cx="8713787" cy="6307138"/>
          </a:xfrm>
          <a:prstGeom prst="rect">
            <a:avLst/>
          </a:prstGeom>
          <a:noFill/>
          <a:ln w="57150">
            <a:solidFill>
              <a:srgbClr val="000000"/>
            </a:solidFill>
            <a:miter lim="800000"/>
            <a:headEnd/>
            <a:tailEnd/>
          </a:ln>
        </p:spPr>
      </p:pic>
      <p:sp>
        <p:nvSpPr>
          <p:cNvPr id="2052" name="WordArt 4"/>
          <p:cNvSpPr>
            <a:spLocks noChangeArrowheads="1" noChangeShapeType="1" noTextEdit="1"/>
          </p:cNvSpPr>
          <p:nvPr/>
        </p:nvSpPr>
        <p:spPr bwMode="auto">
          <a:xfrm rot="345647">
            <a:off x="896938" y="525463"/>
            <a:ext cx="6480175" cy="1800225"/>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IE" sz="4400" b="1" kern="10">
                <a:ln w="9525">
                  <a:round/>
                  <a:headEnd/>
                  <a:tailEnd/>
                </a:ln>
                <a:gradFill rotWithShape="1">
                  <a:gsLst>
                    <a:gs pos="0">
                      <a:srgbClr val="CC0000"/>
                    </a:gs>
                    <a:gs pos="100000">
                      <a:srgbClr val="FACC06"/>
                    </a:gs>
                  </a:gsLst>
                  <a:lin ang="5040000" scaled="1"/>
                </a:gradFill>
                <a:latin typeface="Impact"/>
              </a:rPr>
              <a:t>POMPEII</a:t>
            </a:r>
          </a:p>
        </p:txBody>
      </p:sp>
      <p:sp>
        <p:nvSpPr>
          <p:cNvPr id="2053" name="WordArt 5"/>
          <p:cNvSpPr>
            <a:spLocks noChangeArrowheads="1" noChangeShapeType="1" noTextEdit="1"/>
          </p:cNvSpPr>
          <p:nvPr/>
        </p:nvSpPr>
        <p:spPr bwMode="auto">
          <a:xfrm>
            <a:off x="971550" y="2420938"/>
            <a:ext cx="6624638" cy="1152525"/>
          </a:xfrm>
          <a:prstGeom prst="rect">
            <a:avLst/>
          </a:prstGeom>
        </p:spPr>
        <p:txBody>
          <a:bodyPr wrap="none" fromWordArt="1">
            <a:prstTxWarp prst="textCascadeDown">
              <a:avLst>
                <a:gd name="adj" fmla="val 49338"/>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IE" sz="4400" b="1" kern="10">
                <a:ln w="9525">
                  <a:round/>
                  <a:headEnd/>
                  <a:tailEnd/>
                </a:ln>
                <a:gradFill rotWithShape="1">
                  <a:gsLst>
                    <a:gs pos="0">
                      <a:srgbClr val="CC0000"/>
                    </a:gs>
                    <a:gs pos="100000">
                      <a:srgbClr val="FACC06"/>
                    </a:gs>
                  </a:gsLst>
                  <a:lin ang="5400000" scaled="1"/>
                </a:gradFill>
                <a:latin typeface="Impact"/>
              </a:rPr>
              <a:t>The Eruption of</a:t>
            </a:r>
          </a:p>
        </p:txBody>
      </p:sp>
      <p:sp>
        <p:nvSpPr>
          <p:cNvPr id="2054" name="WordArt 6"/>
          <p:cNvSpPr>
            <a:spLocks noChangeArrowheads="1" noChangeShapeType="1" noTextEdit="1"/>
          </p:cNvSpPr>
          <p:nvPr/>
        </p:nvSpPr>
        <p:spPr bwMode="auto">
          <a:xfrm rot="421476">
            <a:off x="-252413" y="3749675"/>
            <a:ext cx="8535988" cy="2181225"/>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IE" sz="4400" b="1" kern="10">
                <a:ln w="9525">
                  <a:round/>
                  <a:headEnd/>
                  <a:tailEnd/>
                </a:ln>
                <a:gradFill rotWithShape="1">
                  <a:gsLst>
                    <a:gs pos="0">
                      <a:srgbClr val="CC0000"/>
                    </a:gs>
                    <a:gs pos="100000">
                      <a:srgbClr val="FACC06"/>
                    </a:gs>
                  </a:gsLst>
                  <a:lin ang="4920000" scaled="1"/>
                </a:gradFill>
                <a:latin typeface="Impact"/>
              </a:rPr>
              <a:t>Mount VESUVIUS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2000" fill="hold"/>
                                        <p:tgtEl>
                                          <p:spTgt spid="2052"/>
                                        </p:tgtEl>
                                        <p:attrNameLst>
                                          <p:attrName>ppt_w</p:attrName>
                                        </p:attrNameLst>
                                      </p:cBhvr>
                                      <p:tavLst>
                                        <p:tav tm="0">
                                          <p:val>
                                            <p:fltVal val="0"/>
                                          </p:val>
                                        </p:tav>
                                        <p:tav tm="100000">
                                          <p:val>
                                            <p:strVal val="#ppt_w"/>
                                          </p:val>
                                        </p:tav>
                                      </p:tavLst>
                                    </p:anim>
                                    <p:anim calcmode="lin" valueType="num">
                                      <p:cBhvr>
                                        <p:cTn id="8" dur="2000" fill="hold"/>
                                        <p:tgtEl>
                                          <p:spTgt spid="2052"/>
                                        </p:tgtEl>
                                        <p:attrNameLst>
                                          <p:attrName>ppt_h</p:attrName>
                                        </p:attrNameLst>
                                      </p:cBhvr>
                                      <p:tavLst>
                                        <p:tav tm="0">
                                          <p:val>
                                            <p:fltVal val="0"/>
                                          </p:val>
                                        </p:tav>
                                        <p:tav tm="100000">
                                          <p:val>
                                            <p:strVal val="#ppt_h"/>
                                          </p:val>
                                        </p:tav>
                                      </p:tavLst>
                                    </p:anim>
                                    <p:animEffect transition="in" filter="fade">
                                      <p:cBhvr>
                                        <p:cTn id="9" dur="2000"/>
                                        <p:tgtEl>
                                          <p:spTgt spid="2052"/>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2000" fill="hold"/>
                                        <p:tgtEl>
                                          <p:spTgt spid="2053"/>
                                        </p:tgtEl>
                                        <p:attrNameLst>
                                          <p:attrName>ppt_w</p:attrName>
                                        </p:attrNameLst>
                                      </p:cBhvr>
                                      <p:tavLst>
                                        <p:tav tm="0">
                                          <p:val>
                                            <p:fltVal val="0"/>
                                          </p:val>
                                        </p:tav>
                                        <p:tav tm="100000">
                                          <p:val>
                                            <p:strVal val="#ppt_w"/>
                                          </p:val>
                                        </p:tav>
                                      </p:tavLst>
                                    </p:anim>
                                    <p:anim calcmode="lin" valueType="num">
                                      <p:cBhvr>
                                        <p:cTn id="14" dur="2000" fill="hold"/>
                                        <p:tgtEl>
                                          <p:spTgt spid="2053"/>
                                        </p:tgtEl>
                                        <p:attrNameLst>
                                          <p:attrName>ppt_h</p:attrName>
                                        </p:attrNameLst>
                                      </p:cBhvr>
                                      <p:tavLst>
                                        <p:tav tm="0">
                                          <p:val>
                                            <p:fltVal val="0"/>
                                          </p:val>
                                        </p:tav>
                                        <p:tav tm="100000">
                                          <p:val>
                                            <p:strVal val="#ppt_h"/>
                                          </p:val>
                                        </p:tav>
                                      </p:tavLst>
                                    </p:anim>
                                    <p:animEffect transition="in" filter="fade">
                                      <p:cBhvr>
                                        <p:cTn id="15" dur="2000"/>
                                        <p:tgtEl>
                                          <p:spTgt spid="2053"/>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2000" fill="hold"/>
                                        <p:tgtEl>
                                          <p:spTgt spid="2054"/>
                                        </p:tgtEl>
                                        <p:attrNameLst>
                                          <p:attrName>ppt_w</p:attrName>
                                        </p:attrNameLst>
                                      </p:cBhvr>
                                      <p:tavLst>
                                        <p:tav tm="0">
                                          <p:val>
                                            <p:fltVal val="0"/>
                                          </p:val>
                                        </p:tav>
                                        <p:tav tm="100000">
                                          <p:val>
                                            <p:strVal val="#ppt_w"/>
                                          </p:val>
                                        </p:tav>
                                      </p:tavLst>
                                    </p:anim>
                                    <p:anim calcmode="lin" valueType="num">
                                      <p:cBhvr>
                                        <p:cTn id="20" dur="2000" fill="hold"/>
                                        <p:tgtEl>
                                          <p:spTgt spid="2054"/>
                                        </p:tgtEl>
                                        <p:attrNameLst>
                                          <p:attrName>ppt_h</p:attrName>
                                        </p:attrNameLst>
                                      </p:cBhvr>
                                      <p:tavLst>
                                        <p:tav tm="0">
                                          <p:val>
                                            <p:fltVal val="0"/>
                                          </p:val>
                                        </p:tav>
                                        <p:tav tm="100000">
                                          <p:val>
                                            <p:strVal val="#ppt_h"/>
                                          </p:val>
                                        </p:tav>
                                      </p:tavLst>
                                    </p:anim>
                                    <p:animEffect transition="in" filter="fade">
                                      <p:cBhvr>
                                        <p:cTn id="21"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50825" y="260350"/>
            <a:ext cx="8569325" cy="4708525"/>
          </a:xfrm>
          <a:prstGeom prst="rect">
            <a:avLst/>
          </a:prstGeom>
          <a:noFill/>
          <a:ln w="9525">
            <a:noFill/>
            <a:miter lim="800000"/>
            <a:headEnd/>
            <a:tailEnd/>
          </a:ln>
        </p:spPr>
        <p:txBody>
          <a:bodyPr>
            <a:spAutoFit/>
          </a:bodyPr>
          <a:lstStyle/>
          <a:p>
            <a:pPr>
              <a:spcBef>
                <a:spcPct val="50000"/>
              </a:spcBef>
            </a:pPr>
            <a:r>
              <a:rPr lang="en-GB" sz="2400" b="1">
                <a:latin typeface="Comic Sans MS" pitchFamily="66" charset="0"/>
              </a:rPr>
              <a:t>This is what Pliny wrote about the eruption:</a:t>
            </a:r>
          </a:p>
          <a:p>
            <a:pPr>
              <a:spcBef>
                <a:spcPct val="50000"/>
              </a:spcBef>
            </a:pPr>
            <a:r>
              <a:rPr lang="en-GB" sz="2400" b="1">
                <a:latin typeface="Comic Sans MS" pitchFamily="66" charset="0"/>
              </a:rPr>
              <a:t>“I cannot give you a more exact description of its appearance than by comparing to a stone pine tree; for it shot up to a great height in the form of a tall trunk, which spread out at the top as though into branches. ... Occasionally it was brighter, occasionally darker and spotted, as it was either more or less filled with earth and cinders.”</a:t>
            </a:r>
          </a:p>
          <a:p>
            <a:pPr>
              <a:spcBef>
                <a:spcPct val="50000"/>
              </a:spcBef>
            </a:pPr>
            <a:endParaRPr lang="en-GB" sz="2400" b="1">
              <a:latin typeface="Comic Sans MS" pitchFamily="66" charset="0"/>
            </a:endParaRPr>
          </a:p>
          <a:p>
            <a:pPr>
              <a:spcBef>
                <a:spcPct val="50000"/>
              </a:spcBef>
            </a:pPr>
            <a:r>
              <a:rPr lang="en-GB" sz="2400" b="1">
                <a:latin typeface="Comic Sans MS" pitchFamily="66" charset="0"/>
              </a:rPr>
              <a:t>Why do you think he said the cloud was like a stone pine tree?</a:t>
            </a:r>
          </a:p>
        </p:txBody>
      </p:sp>
      <p:pic>
        <p:nvPicPr>
          <p:cNvPr id="8199" name="Picture 7" descr="Stone Pine Tree, Pliny describes eruption as like tree"/>
          <p:cNvPicPr>
            <a:picLocks noChangeAspect="1" noChangeArrowheads="1"/>
          </p:cNvPicPr>
          <p:nvPr/>
        </p:nvPicPr>
        <p:blipFill>
          <a:blip r:embed="rId2" cstate="print">
            <a:lum bright="-6000"/>
          </a:blip>
          <a:srcRect l="14876" t="5382" r="9549" b="5382"/>
          <a:stretch>
            <a:fillRect/>
          </a:stretch>
        </p:blipFill>
        <p:spPr bwMode="auto">
          <a:xfrm>
            <a:off x="6372225" y="4583113"/>
            <a:ext cx="2376488" cy="2274887"/>
          </a:xfrm>
          <a:prstGeom prst="rect">
            <a:avLst/>
          </a:prstGeom>
          <a:noFill/>
          <a:ln w="38100">
            <a:solidFill>
              <a:srgbClr val="000000"/>
            </a:solid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3000" fill="hold"/>
                                        <p:tgtEl>
                                          <p:spTgt spid="8196"/>
                                        </p:tgtEl>
                                        <p:attrNameLst>
                                          <p:attrName>ppt_x</p:attrName>
                                        </p:attrNameLst>
                                      </p:cBhvr>
                                      <p:tavLst>
                                        <p:tav tm="0">
                                          <p:val>
                                            <p:strVal val="1+#ppt_w/2"/>
                                          </p:val>
                                        </p:tav>
                                        <p:tav tm="100000">
                                          <p:val>
                                            <p:strVal val="#ppt_x"/>
                                          </p:val>
                                        </p:tav>
                                      </p:tavLst>
                                    </p:anim>
                                    <p:anim calcmode="lin" valueType="num">
                                      <p:cBhvr additive="base">
                                        <p:cTn id="8" dur="3000" fill="hold"/>
                                        <p:tgtEl>
                                          <p:spTgt spid="819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9"/>
                                        </p:tgtEl>
                                        <p:attrNameLst>
                                          <p:attrName>style.visibility</p:attrName>
                                        </p:attrNameLst>
                                      </p:cBhvr>
                                      <p:to>
                                        <p:strVal val="visible"/>
                                      </p:to>
                                    </p:set>
                                    <p:anim calcmode="lin" valueType="num">
                                      <p:cBhvr additive="base">
                                        <p:cTn id="11" dur="3000" fill="hold"/>
                                        <p:tgtEl>
                                          <p:spTgt spid="8199"/>
                                        </p:tgtEl>
                                        <p:attrNameLst>
                                          <p:attrName>ppt_x</p:attrName>
                                        </p:attrNameLst>
                                      </p:cBhvr>
                                      <p:tavLst>
                                        <p:tav tm="0">
                                          <p:val>
                                            <p:strVal val="#ppt_x"/>
                                          </p:val>
                                        </p:tav>
                                        <p:tav tm="100000">
                                          <p:val>
                                            <p:strVal val="#ppt_x"/>
                                          </p:val>
                                        </p:tav>
                                      </p:tavLst>
                                    </p:anim>
                                    <p:anim calcmode="lin" valueType="num">
                                      <p:cBhvr additive="base">
                                        <p:cTn id="12" dur="30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0" name="Picture 6" descr="Pompeii_the_last_day_, vesuvius erupts"/>
          <p:cNvPicPr>
            <a:picLocks noChangeAspect="1" noChangeArrowheads="1"/>
          </p:cNvPicPr>
          <p:nvPr/>
        </p:nvPicPr>
        <p:blipFill>
          <a:blip r:embed="rId2" cstate="print"/>
          <a:srcRect/>
          <a:stretch>
            <a:fillRect/>
          </a:stretch>
        </p:blipFill>
        <p:spPr bwMode="auto">
          <a:xfrm>
            <a:off x="5867400" y="2492375"/>
            <a:ext cx="2981325" cy="3311525"/>
          </a:xfrm>
          <a:prstGeom prst="rect">
            <a:avLst/>
          </a:prstGeom>
          <a:noFill/>
          <a:ln w="38100">
            <a:solidFill>
              <a:srgbClr val="000000"/>
            </a:solidFill>
            <a:miter lim="800000"/>
            <a:headEnd/>
            <a:tailEnd/>
          </a:ln>
        </p:spPr>
      </p:pic>
      <p:sp>
        <p:nvSpPr>
          <p:cNvPr id="16391" name="Text Box 7"/>
          <p:cNvSpPr txBox="1">
            <a:spLocks noChangeArrowheads="1"/>
          </p:cNvSpPr>
          <p:nvPr/>
        </p:nvSpPr>
        <p:spPr bwMode="auto">
          <a:xfrm>
            <a:off x="250825" y="333375"/>
            <a:ext cx="5329238" cy="4770438"/>
          </a:xfrm>
          <a:prstGeom prst="rect">
            <a:avLst/>
          </a:prstGeom>
          <a:noFill/>
          <a:ln w="9525">
            <a:noFill/>
            <a:miter lim="800000"/>
            <a:headEnd/>
            <a:tailEnd/>
          </a:ln>
        </p:spPr>
        <p:txBody>
          <a:bodyPr>
            <a:spAutoFit/>
          </a:bodyPr>
          <a:lstStyle/>
          <a:p>
            <a:pPr>
              <a:spcBef>
                <a:spcPct val="50000"/>
              </a:spcBef>
            </a:pPr>
            <a:r>
              <a:rPr lang="en-GB" sz="3200" b="1">
                <a:latin typeface="Comic Sans MS" pitchFamily="66" charset="0"/>
              </a:rPr>
              <a:t>When the side of the mountain blew off, the citizens of Pompeii could not escape.</a:t>
            </a:r>
          </a:p>
          <a:p>
            <a:pPr>
              <a:spcBef>
                <a:spcPct val="50000"/>
              </a:spcBef>
            </a:pPr>
            <a:r>
              <a:rPr lang="en-GB" sz="3200" b="1">
                <a:latin typeface="Comic Sans MS" pitchFamily="66" charset="0"/>
              </a:rPr>
              <a:t>The citizens of Pompeii and their city were buried in seconds beneath a layer of ash and rocks 9 metres thick.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3000" fill="hold"/>
                                        <p:tgtEl>
                                          <p:spTgt spid="16391"/>
                                        </p:tgtEl>
                                        <p:attrNameLst>
                                          <p:attrName>ppt_w</p:attrName>
                                        </p:attrNameLst>
                                      </p:cBhvr>
                                      <p:tavLst>
                                        <p:tav tm="0">
                                          <p:val>
                                            <p:fltVal val="0"/>
                                          </p:val>
                                        </p:tav>
                                        <p:tav tm="100000">
                                          <p:val>
                                            <p:strVal val="#ppt_w"/>
                                          </p:val>
                                        </p:tav>
                                      </p:tavLst>
                                    </p:anim>
                                    <p:anim calcmode="lin" valueType="num">
                                      <p:cBhvr>
                                        <p:cTn id="8" dur="3000" fill="hold"/>
                                        <p:tgtEl>
                                          <p:spTgt spid="16391"/>
                                        </p:tgtEl>
                                        <p:attrNameLst>
                                          <p:attrName>ppt_h</p:attrName>
                                        </p:attrNameLst>
                                      </p:cBhvr>
                                      <p:tavLst>
                                        <p:tav tm="0">
                                          <p:val>
                                            <p:fltVal val="0"/>
                                          </p:val>
                                        </p:tav>
                                        <p:tav tm="100000">
                                          <p:val>
                                            <p:strVal val="#ppt_h"/>
                                          </p:val>
                                        </p:tav>
                                      </p:tavLst>
                                    </p:anim>
                                    <p:animEffect transition="in" filter="fade">
                                      <p:cBhvr>
                                        <p:cTn id="9" dur="3000"/>
                                        <p:tgtEl>
                                          <p:spTgt spid="16391"/>
                                        </p:tgtEl>
                                      </p:cBhvr>
                                    </p:animEffect>
                                  </p:childTnLst>
                                </p:cTn>
                              </p:par>
                              <p:par>
                                <p:cTn id="10" presetID="2" presetClass="entr" presetSubtype="8" fill="hold" nodeType="with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additive="base">
                                        <p:cTn id="12" dur="3000" fill="hold"/>
                                        <p:tgtEl>
                                          <p:spTgt spid="16390"/>
                                        </p:tgtEl>
                                        <p:attrNameLst>
                                          <p:attrName>ppt_x</p:attrName>
                                        </p:attrNameLst>
                                      </p:cBhvr>
                                      <p:tavLst>
                                        <p:tav tm="0">
                                          <p:val>
                                            <p:strVal val="0-#ppt_w/2"/>
                                          </p:val>
                                        </p:tav>
                                        <p:tav tm="100000">
                                          <p:val>
                                            <p:strVal val="#ppt_x"/>
                                          </p:val>
                                        </p:tav>
                                      </p:tavLst>
                                    </p:anim>
                                    <p:anim calcmode="lin" valueType="num">
                                      <p:cBhvr additive="base">
                                        <p:cTn id="13" dur="30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ompeii_map230x290"/>
          <p:cNvPicPr>
            <a:picLocks noChangeAspect="1" noChangeArrowheads="1"/>
          </p:cNvPicPr>
          <p:nvPr/>
        </p:nvPicPr>
        <p:blipFill>
          <a:blip r:embed="rId2" cstate="print"/>
          <a:srcRect/>
          <a:stretch>
            <a:fillRect/>
          </a:stretch>
        </p:blipFill>
        <p:spPr bwMode="auto">
          <a:xfrm>
            <a:off x="2484438" y="260350"/>
            <a:ext cx="4683125" cy="5905500"/>
          </a:xfrm>
          <a:prstGeom prst="rect">
            <a:avLst/>
          </a:prstGeom>
          <a:noFill/>
          <a:ln w="38100">
            <a:solidFill>
              <a:srgbClr val="000000"/>
            </a:solidFill>
            <a:miter lim="800000"/>
            <a:headEnd/>
            <a:tailEnd/>
          </a:ln>
        </p:spPr>
      </p:pic>
      <p:sp>
        <p:nvSpPr>
          <p:cNvPr id="17413" name="Oval 5"/>
          <p:cNvSpPr>
            <a:spLocks noChangeArrowheads="1"/>
          </p:cNvSpPr>
          <p:nvPr/>
        </p:nvSpPr>
        <p:spPr bwMode="auto">
          <a:xfrm rot="-1995345">
            <a:off x="4518025" y="2138363"/>
            <a:ext cx="2447925" cy="3455987"/>
          </a:xfrm>
          <a:prstGeom prst="ellipse">
            <a:avLst/>
          </a:prstGeom>
          <a:solidFill>
            <a:srgbClr val="FF0000">
              <a:alpha val="21960"/>
            </a:srgbClr>
          </a:solidFill>
          <a:ln w="25400">
            <a:solidFill>
              <a:srgbClr val="FF0000"/>
            </a:solidFill>
            <a:round/>
            <a:headEnd/>
            <a:tailEnd/>
          </a:ln>
        </p:spPr>
        <p:txBody>
          <a:bodyPr wrap="none" anchor="ctr"/>
          <a:lstStyle/>
          <a:p>
            <a:endParaRPr lang="en-IE"/>
          </a:p>
        </p:txBody>
      </p:sp>
      <p:sp>
        <p:nvSpPr>
          <p:cNvPr id="17414" name="Text Box 6"/>
          <p:cNvSpPr txBox="1">
            <a:spLocks noChangeArrowheads="1"/>
          </p:cNvSpPr>
          <p:nvPr/>
        </p:nvSpPr>
        <p:spPr bwMode="auto">
          <a:xfrm>
            <a:off x="-1481138" y="836613"/>
            <a:ext cx="4067176" cy="369887"/>
          </a:xfrm>
          <a:prstGeom prst="rect">
            <a:avLst/>
          </a:prstGeom>
          <a:noFill/>
          <a:ln w="9525">
            <a:noFill/>
            <a:miter lim="800000"/>
            <a:headEnd/>
            <a:tailEnd/>
          </a:ln>
          <a:effectLst/>
        </p:spPr>
        <p:txBody>
          <a:bodyPr>
            <a:spAutoFit/>
          </a:bodyPr>
          <a:lstStyle/>
          <a:p>
            <a:pPr>
              <a:spcBef>
                <a:spcPct val="50000"/>
              </a:spcBef>
              <a:defRPr/>
            </a:pPr>
            <a:endParaRPr lang="en-GB" b="1" dirty="0">
              <a:solidFill>
                <a:schemeClr val="bg1"/>
              </a:solidFill>
              <a:effectLst>
                <a:outerShdw blurRad="38100" dist="38100" dir="2700000" algn="tl">
                  <a:srgbClr val="000000"/>
                </a:outerShdw>
              </a:effectLst>
            </a:endParaRPr>
          </a:p>
        </p:txBody>
      </p:sp>
      <p:sp>
        <p:nvSpPr>
          <p:cNvPr id="17415" name="Oval 7"/>
          <p:cNvSpPr>
            <a:spLocks noChangeArrowheads="1"/>
          </p:cNvSpPr>
          <p:nvPr/>
        </p:nvSpPr>
        <p:spPr bwMode="auto">
          <a:xfrm rot="-1995345">
            <a:off x="4908550" y="2333625"/>
            <a:ext cx="1000125" cy="1223963"/>
          </a:xfrm>
          <a:prstGeom prst="ellipse">
            <a:avLst/>
          </a:prstGeom>
          <a:solidFill>
            <a:srgbClr val="FF0000">
              <a:alpha val="32156"/>
            </a:srgbClr>
          </a:solidFill>
          <a:ln w="25400">
            <a:noFill/>
            <a:round/>
            <a:headEnd/>
            <a:tailEnd/>
          </a:ln>
        </p:spPr>
        <p:txBody>
          <a:bodyPr wrap="none" anchor="ctr"/>
          <a:lstStyle/>
          <a:p>
            <a:endParaRPr lang="en-IE"/>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17414"/>
                                        </p:tgtEl>
                                        <p:attrNameLst>
                                          <p:attrName>style.visibility</p:attrName>
                                        </p:attrNameLst>
                                      </p:cBhvr>
                                      <p:to>
                                        <p:strVal val="visible"/>
                                      </p:to>
                                    </p:set>
                                    <p:anim calcmode="lin" valueType="num">
                                      <p:cBhvr>
                                        <p:cTn id="7" dur="3000" fill="hold"/>
                                        <p:tgtEl>
                                          <p:spTgt spid="17414"/>
                                        </p:tgtEl>
                                        <p:attrNameLst>
                                          <p:attrName>ppt_w</p:attrName>
                                        </p:attrNameLst>
                                      </p:cBhvr>
                                      <p:tavLst>
                                        <p:tav tm="0">
                                          <p:val>
                                            <p:fltVal val="0"/>
                                          </p:val>
                                        </p:tav>
                                        <p:tav tm="100000">
                                          <p:val>
                                            <p:strVal val="#ppt_w"/>
                                          </p:val>
                                        </p:tav>
                                      </p:tavLst>
                                    </p:anim>
                                    <p:anim calcmode="lin" valueType="num">
                                      <p:cBhvr>
                                        <p:cTn id="8" dur="3000" fill="hold"/>
                                        <p:tgtEl>
                                          <p:spTgt spid="17414"/>
                                        </p:tgtEl>
                                        <p:attrNameLst>
                                          <p:attrName>ppt_h</p:attrName>
                                        </p:attrNameLst>
                                      </p:cBhvr>
                                      <p:tavLst>
                                        <p:tav tm="0">
                                          <p:val>
                                            <p:fltVal val="0"/>
                                          </p:val>
                                        </p:tav>
                                        <p:tav tm="100000">
                                          <p:val>
                                            <p:strVal val="#ppt_h"/>
                                          </p:val>
                                        </p:tav>
                                      </p:tavLst>
                                    </p:anim>
                                    <p:animEffect transition="in" filter="fade">
                                      <p:cBhvr>
                                        <p:cTn id="9" dur="3000"/>
                                        <p:tgtEl>
                                          <p:spTgt spid="17414"/>
                                        </p:tgtEl>
                                      </p:cBhvr>
                                    </p:animEffect>
                                  </p:childTnLst>
                                </p:cTn>
                              </p:par>
                              <p:par>
                                <p:cTn id="10" presetID="2" presetClass="entr" presetSubtype="2" fill="hold" nodeType="with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additive="base">
                                        <p:cTn id="12" dur="3000" fill="hold"/>
                                        <p:tgtEl>
                                          <p:spTgt spid="17412"/>
                                        </p:tgtEl>
                                        <p:attrNameLst>
                                          <p:attrName>ppt_x</p:attrName>
                                        </p:attrNameLst>
                                      </p:cBhvr>
                                      <p:tavLst>
                                        <p:tav tm="0">
                                          <p:val>
                                            <p:strVal val="1+#ppt_w/2"/>
                                          </p:val>
                                        </p:tav>
                                        <p:tav tm="100000">
                                          <p:val>
                                            <p:strVal val="#ppt_x"/>
                                          </p:val>
                                        </p:tav>
                                      </p:tavLst>
                                    </p:anim>
                                    <p:anim calcmode="lin" valueType="num">
                                      <p:cBhvr additive="base">
                                        <p:cTn id="13" dur="3000" fill="hold"/>
                                        <p:tgtEl>
                                          <p:spTgt spid="1741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53" presetClass="entr" presetSubtype="0" fill="hold" grpId="0" nodeType="afterEffect">
                                  <p:stCondLst>
                                    <p:cond delay="0"/>
                                  </p:stCondLst>
                                  <p:childTnLst>
                                    <p:set>
                                      <p:cBhvr>
                                        <p:cTn id="16" dur="1" fill="hold">
                                          <p:stCondLst>
                                            <p:cond delay="0"/>
                                          </p:stCondLst>
                                        </p:cTn>
                                        <p:tgtEl>
                                          <p:spTgt spid="17415"/>
                                        </p:tgtEl>
                                        <p:attrNameLst>
                                          <p:attrName>style.visibility</p:attrName>
                                        </p:attrNameLst>
                                      </p:cBhvr>
                                      <p:to>
                                        <p:strVal val="visible"/>
                                      </p:to>
                                    </p:set>
                                    <p:anim calcmode="lin" valueType="num">
                                      <p:cBhvr>
                                        <p:cTn id="17" dur="2000" fill="hold"/>
                                        <p:tgtEl>
                                          <p:spTgt spid="17415"/>
                                        </p:tgtEl>
                                        <p:attrNameLst>
                                          <p:attrName>ppt_w</p:attrName>
                                        </p:attrNameLst>
                                      </p:cBhvr>
                                      <p:tavLst>
                                        <p:tav tm="0">
                                          <p:val>
                                            <p:fltVal val="0"/>
                                          </p:val>
                                        </p:tav>
                                        <p:tav tm="100000">
                                          <p:val>
                                            <p:strVal val="#ppt_w"/>
                                          </p:val>
                                        </p:tav>
                                      </p:tavLst>
                                    </p:anim>
                                    <p:anim calcmode="lin" valueType="num">
                                      <p:cBhvr>
                                        <p:cTn id="18" dur="2000" fill="hold"/>
                                        <p:tgtEl>
                                          <p:spTgt spid="17415"/>
                                        </p:tgtEl>
                                        <p:attrNameLst>
                                          <p:attrName>ppt_h</p:attrName>
                                        </p:attrNameLst>
                                      </p:cBhvr>
                                      <p:tavLst>
                                        <p:tav tm="0">
                                          <p:val>
                                            <p:fltVal val="0"/>
                                          </p:val>
                                        </p:tav>
                                        <p:tav tm="100000">
                                          <p:val>
                                            <p:strVal val="#ppt_h"/>
                                          </p:val>
                                        </p:tav>
                                      </p:tavLst>
                                    </p:anim>
                                    <p:animEffect transition="in" filter="fade">
                                      <p:cBhvr>
                                        <p:cTn id="19" dur="2000"/>
                                        <p:tgtEl>
                                          <p:spTgt spid="17415"/>
                                        </p:tgtEl>
                                      </p:cBhvr>
                                    </p:animEffect>
                                  </p:childTnLst>
                                </p:cTn>
                              </p:par>
                            </p:childTnLst>
                          </p:cTn>
                        </p:par>
                        <p:par>
                          <p:cTn id="20" fill="hold">
                            <p:stCondLst>
                              <p:cond delay="5000"/>
                            </p:stCondLst>
                            <p:childTnLst>
                              <p:par>
                                <p:cTn id="21" presetID="53" presetClass="entr" presetSubtype="0" fill="hold" grpId="0" nodeType="afterEffect">
                                  <p:stCondLst>
                                    <p:cond delay="0"/>
                                  </p:stCondLst>
                                  <p:childTnLst>
                                    <p:set>
                                      <p:cBhvr>
                                        <p:cTn id="22" dur="1" fill="hold">
                                          <p:stCondLst>
                                            <p:cond delay="0"/>
                                          </p:stCondLst>
                                        </p:cTn>
                                        <p:tgtEl>
                                          <p:spTgt spid="17413"/>
                                        </p:tgtEl>
                                        <p:attrNameLst>
                                          <p:attrName>style.visibility</p:attrName>
                                        </p:attrNameLst>
                                      </p:cBhvr>
                                      <p:to>
                                        <p:strVal val="visible"/>
                                      </p:to>
                                    </p:set>
                                    <p:anim calcmode="lin" valueType="num">
                                      <p:cBhvr>
                                        <p:cTn id="23" dur="2000" fill="hold"/>
                                        <p:tgtEl>
                                          <p:spTgt spid="17413"/>
                                        </p:tgtEl>
                                        <p:attrNameLst>
                                          <p:attrName>ppt_w</p:attrName>
                                        </p:attrNameLst>
                                      </p:cBhvr>
                                      <p:tavLst>
                                        <p:tav tm="0">
                                          <p:val>
                                            <p:fltVal val="0"/>
                                          </p:val>
                                        </p:tav>
                                        <p:tav tm="100000">
                                          <p:val>
                                            <p:strVal val="#ppt_w"/>
                                          </p:val>
                                        </p:tav>
                                      </p:tavLst>
                                    </p:anim>
                                    <p:anim calcmode="lin" valueType="num">
                                      <p:cBhvr>
                                        <p:cTn id="24" dur="2000" fill="hold"/>
                                        <p:tgtEl>
                                          <p:spTgt spid="17413"/>
                                        </p:tgtEl>
                                        <p:attrNameLst>
                                          <p:attrName>ppt_h</p:attrName>
                                        </p:attrNameLst>
                                      </p:cBhvr>
                                      <p:tavLst>
                                        <p:tav tm="0">
                                          <p:val>
                                            <p:fltVal val="0"/>
                                          </p:val>
                                        </p:tav>
                                        <p:tav tm="100000">
                                          <p:val>
                                            <p:strVal val="#ppt_h"/>
                                          </p:val>
                                        </p:tav>
                                      </p:tavLst>
                                    </p:anim>
                                    <p:animEffect transition="in" filter="fade">
                                      <p:cBhvr>
                                        <p:cTn id="25"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74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aerial photo of Pompeii"/>
          <p:cNvPicPr>
            <a:picLocks noChangeAspect="1" noChangeArrowheads="1"/>
          </p:cNvPicPr>
          <p:nvPr/>
        </p:nvPicPr>
        <p:blipFill>
          <a:blip r:embed="rId2" cstate="print"/>
          <a:srcRect/>
          <a:stretch>
            <a:fillRect/>
          </a:stretch>
        </p:blipFill>
        <p:spPr bwMode="auto">
          <a:xfrm>
            <a:off x="900113" y="188913"/>
            <a:ext cx="7056437" cy="4781550"/>
          </a:xfrm>
          <a:prstGeom prst="rect">
            <a:avLst/>
          </a:prstGeom>
          <a:noFill/>
          <a:ln w="38100">
            <a:solidFill>
              <a:srgbClr val="000000"/>
            </a:solidFill>
            <a:miter lim="800000"/>
            <a:headEnd/>
            <a:tailEnd/>
          </a:ln>
        </p:spPr>
      </p:pic>
      <p:sp>
        <p:nvSpPr>
          <p:cNvPr id="18437" name="Text Box 5"/>
          <p:cNvSpPr txBox="1">
            <a:spLocks noChangeArrowheads="1"/>
          </p:cNvSpPr>
          <p:nvPr/>
        </p:nvSpPr>
        <p:spPr bwMode="auto">
          <a:xfrm>
            <a:off x="323850" y="4941888"/>
            <a:ext cx="8569325" cy="1077912"/>
          </a:xfrm>
          <a:prstGeom prst="rect">
            <a:avLst/>
          </a:prstGeom>
          <a:noFill/>
          <a:ln w="9525">
            <a:noFill/>
            <a:miter lim="800000"/>
            <a:headEnd/>
            <a:tailEnd/>
          </a:ln>
        </p:spPr>
        <p:txBody>
          <a:bodyPr>
            <a:spAutoFit/>
          </a:bodyPr>
          <a:lstStyle/>
          <a:p>
            <a:pPr>
              <a:spcBef>
                <a:spcPct val="50000"/>
              </a:spcBef>
            </a:pPr>
            <a:r>
              <a:rPr lang="en-GB" sz="3200" b="1">
                <a:latin typeface="Comic Sans MS" pitchFamily="66" charset="0"/>
              </a:rPr>
              <a:t>Archaeologists discovered Pompeii nearly 2000 years later!</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3000" fill="hold"/>
                                        <p:tgtEl>
                                          <p:spTgt spid="18437"/>
                                        </p:tgtEl>
                                        <p:attrNameLst>
                                          <p:attrName>ppt_x</p:attrName>
                                        </p:attrNameLst>
                                      </p:cBhvr>
                                      <p:tavLst>
                                        <p:tav tm="0">
                                          <p:val>
                                            <p:strVal val="1+#ppt_w/2"/>
                                          </p:val>
                                        </p:tav>
                                        <p:tav tm="100000">
                                          <p:val>
                                            <p:strVal val="#ppt_x"/>
                                          </p:val>
                                        </p:tav>
                                      </p:tavLst>
                                    </p:anim>
                                    <p:anim calcmode="lin" valueType="num">
                                      <p:cBhvr additive="base">
                                        <p:cTn id="8" dur="3000" fill="hold"/>
                                        <p:tgtEl>
                                          <p:spTgt spid="18437"/>
                                        </p:tgtEl>
                                        <p:attrNameLst>
                                          <p:attrName>ppt_y</p:attrName>
                                        </p:attrNameLst>
                                      </p:cBhvr>
                                      <p:tavLst>
                                        <p:tav tm="0">
                                          <p:val>
                                            <p:strVal val="#ppt_y"/>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18436"/>
                                        </p:tgtEl>
                                        <p:attrNameLst>
                                          <p:attrName>style.visibility</p:attrName>
                                        </p:attrNameLst>
                                      </p:cBhvr>
                                      <p:to>
                                        <p:strVal val="visible"/>
                                      </p:to>
                                    </p:set>
                                    <p:anim calcmode="lin" valueType="num">
                                      <p:cBhvr>
                                        <p:cTn id="11" dur="3000" fill="hold"/>
                                        <p:tgtEl>
                                          <p:spTgt spid="18436"/>
                                        </p:tgtEl>
                                        <p:attrNameLst>
                                          <p:attrName>ppt_w</p:attrName>
                                        </p:attrNameLst>
                                      </p:cBhvr>
                                      <p:tavLst>
                                        <p:tav tm="0">
                                          <p:val>
                                            <p:fltVal val="0"/>
                                          </p:val>
                                        </p:tav>
                                        <p:tav tm="100000">
                                          <p:val>
                                            <p:strVal val="#ppt_w"/>
                                          </p:val>
                                        </p:tav>
                                      </p:tavLst>
                                    </p:anim>
                                    <p:anim calcmode="lin" valueType="num">
                                      <p:cBhvr>
                                        <p:cTn id="12" dur="3000" fill="hold"/>
                                        <p:tgtEl>
                                          <p:spTgt spid="18436"/>
                                        </p:tgtEl>
                                        <p:attrNameLst>
                                          <p:attrName>ppt_h</p:attrName>
                                        </p:attrNameLst>
                                      </p:cBhvr>
                                      <p:tavLst>
                                        <p:tav tm="0">
                                          <p:val>
                                            <p:fltVal val="0"/>
                                          </p:val>
                                        </p:tav>
                                        <p:tav tm="100000">
                                          <p:val>
                                            <p:strVal val="#ppt_h"/>
                                          </p:val>
                                        </p:tav>
                                      </p:tavLst>
                                    </p:anim>
                                    <p:animEffect transition="in" filter="fade">
                                      <p:cBhvr>
                                        <p:cTn id="13" dur="3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Street in Pompeii"/>
          <p:cNvPicPr>
            <a:picLocks noChangeAspect="1" noChangeArrowheads="1"/>
          </p:cNvPicPr>
          <p:nvPr/>
        </p:nvPicPr>
        <p:blipFill>
          <a:blip r:embed="rId2" cstate="print"/>
          <a:srcRect/>
          <a:stretch>
            <a:fillRect/>
          </a:stretch>
        </p:blipFill>
        <p:spPr bwMode="auto">
          <a:xfrm>
            <a:off x="684213" y="3357563"/>
            <a:ext cx="4608512" cy="3136900"/>
          </a:xfrm>
          <a:prstGeom prst="rect">
            <a:avLst/>
          </a:prstGeom>
          <a:noFill/>
          <a:ln w="9525">
            <a:noFill/>
            <a:miter lim="800000"/>
            <a:headEnd/>
            <a:tailEnd/>
          </a:ln>
        </p:spPr>
      </p:pic>
      <p:pic>
        <p:nvPicPr>
          <p:cNvPr id="19461" name="Picture 5" descr="Temple of Apollo,pompeii"/>
          <p:cNvPicPr>
            <a:picLocks noChangeAspect="1" noChangeArrowheads="1"/>
          </p:cNvPicPr>
          <p:nvPr/>
        </p:nvPicPr>
        <p:blipFill>
          <a:blip r:embed="rId3" cstate="print"/>
          <a:srcRect/>
          <a:stretch>
            <a:fillRect/>
          </a:stretch>
        </p:blipFill>
        <p:spPr bwMode="auto">
          <a:xfrm>
            <a:off x="4621213" y="3781425"/>
            <a:ext cx="4522787" cy="3076575"/>
          </a:xfrm>
          <a:prstGeom prst="rect">
            <a:avLst/>
          </a:prstGeom>
          <a:noFill/>
          <a:ln w="9525">
            <a:noFill/>
            <a:miter lim="800000"/>
            <a:headEnd/>
            <a:tailEnd/>
          </a:ln>
        </p:spPr>
      </p:pic>
      <p:sp>
        <p:nvSpPr>
          <p:cNvPr id="19462" name="Text Box 6"/>
          <p:cNvSpPr txBox="1">
            <a:spLocks noChangeArrowheads="1"/>
          </p:cNvSpPr>
          <p:nvPr/>
        </p:nvSpPr>
        <p:spPr bwMode="auto">
          <a:xfrm>
            <a:off x="0" y="260350"/>
            <a:ext cx="6049963" cy="2478088"/>
          </a:xfrm>
          <a:prstGeom prst="rect">
            <a:avLst/>
          </a:prstGeom>
          <a:noFill/>
          <a:ln w="9525">
            <a:noFill/>
            <a:miter lim="800000"/>
            <a:headEnd/>
            <a:tailEnd/>
          </a:ln>
          <a:effectLst/>
        </p:spPr>
        <p:txBody>
          <a:bodyPr>
            <a:spAutoFit/>
          </a:bodyPr>
          <a:lstStyle/>
          <a:p>
            <a:pPr>
              <a:spcBef>
                <a:spcPct val="50000"/>
              </a:spcBef>
              <a:defRPr/>
            </a:pPr>
            <a:r>
              <a:rPr lang="en-GB" sz="3200" b="1" dirty="0">
                <a:latin typeface="Comic Sans MS" pitchFamily="66" charset="0"/>
              </a:rPr>
              <a:t>We can now see the Roman streets and statues of Pompeii that were buried 2000 years ago.</a:t>
            </a:r>
          </a:p>
          <a:p>
            <a:pPr>
              <a:spcBef>
                <a:spcPct val="50000"/>
              </a:spcBef>
              <a:defRPr/>
            </a:pPr>
            <a:endParaRPr lang="en-GB" b="1" dirty="0">
              <a:solidFill>
                <a:schemeClr val="bg1"/>
              </a:solidFill>
              <a:effectLst>
                <a:outerShdw blurRad="38100" dist="38100" dir="2700000" algn="tl">
                  <a:srgbClr val="000000"/>
                </a:outerShdw>
              </a:effectLst>
            </a:endParaRPr>
          </a:p>
        </p:txBody>
      </p:sp>
      <p:pic>
        <p:nvPicPr>
          <p:cNvPr id="19463" name="Picture 7" descr="Pompeii + Mt Vesuvius, aerial veiw"/>
          <p:cNvPicPr>
            <a:picLocks noChangeAspect="1" noChangeArrowheads="1"/>
          </p:cNvPicPr>
          <p:nvPr/>
        </p:nvPicPr>
        <p:blipFill>
          <a:blip r:embed="rId4" cstate="print"/>
          <a:srcRect l="9605" t="4619" r="9605" b="22395"/>
          <a:stretch>
            <a:fillRect/>
          </a:stretch>
        </p:blipFill>
        <p:spPr bwMode="auto">
          <a:xfrm>
            <a:off x="5867400" y="333375"/>
            <a:ext cx="2863850" cy="3455988"/>
          </a:xfrm>
          <a:prstGeom prst="rect">
            <a:avLst/>
          </a:prstGeom>
          <a:noFill/>
          <a:ln w="57150">
            <a:solidFill>
              <a:srgbClr val="000000"/>
            </a:solid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3000"/>
                                        <p:tgtEl>
                                          <p:spTgt spid="19462"/>
                                        </p:tgtEl>
                                      </p:cBhvr>
                                    </p:animEffect>
                                  </p:childTnLst>
                                </p:cTn>
                              </p:par>
                              <p:par>
                                <p:cTn id="8" presetID="2" presetClass="entr" presetSubtype="8"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 calcmode="lin" valueType="num">
                                      <p:cBhvr additive="base">
                                        <p:cTn id="10" dur="3000" fill="hold"/>
                                        <p:tgtEl>
                                          <p:spTgt spid="19460"/>
                                        </p:tgtEl>
                                        <p:attrNameLst>
                                          <p:attrName>ppt_x</p:attrName>
                                        </p:attrNameLst>
                                      </p:cBhvr>
                                      <p:tavLst>
                                        <p:tav tm="0">
                                          <p:val>
                                            <p:strVal val="0-#ppt_w/2"/>
                                          </p:val>
                                        </p:tav>
                                        <p:tav tm="100000">
                                          <p:val>
                                            <p:strVal val="#ppt_x"/>
                                          </p:val>
                                        </p:tav>
                                      </p:tavLst>
                                    </p:anim>
                                    <p:anim calcmode="lin" valueType="num">
                                      <p:cBhvr additive="base">
                                        <p:cTn id="11" dur="3000" fill="hold"/>
                                        <p:tgtEl>
                                          <p:spTgt spid="19460"/>
                                        </p:tgtEl>
                                        <p:attrNameLst>
                                          <p:attrName>ppt_y</p:attrName>
                                        </p:attrNameLst>
                                      </p:cBhvr>
                                      <p:tavLst>
                                        <p:tav tm="0">
                                          <p:val>
                                            <p:strVal val="#ppt_y"/>
                                          </p:val>
                                        </p:tav>
                                        <p:tav tm="100000">
                                          <p:val>
                                            <p:strVal val="#ppt_y"/>
                                          </p:val>
                                        </p:tav>
                                      </p:tavLst>
                                    </p:anim>
                                  </p:childTnLst>
                                </p:cTn>
                              </p:par>
                              <p:par>
                                <p:cTn id="12" presetID="2" presetClass="entr" presetSubtype="3" fill="hold" nodeType="withEffect">
                                  <p:stCondLst>
                                    <p:cond delay="0"/>
                                  </p:stCondLst>
                                  <p:childTnLst>
                                    <p:set>
                                      <p:cBhvr>
                                        <p:cTn id="13" dur="1" fill="hold">
                                          <p:stCondLst>
                                            <p:cond delay="0"/>
                                          </p:stCondLst>
                                        </p:cTn>
                                        <p:tgtEl>
                                          <p:spTgt spid="19461"/>
                                        </p:tgtEl>
                                        <p:attrNameLst>
                                          <p:attrName>style.visibility</p:attrName>
                                        </p:attrNameLst>
                                      </p:cBhvr>
                                      <p:to>
                                        <p:strVal val="visible"/>
                                      </p:to>
                                    </p:set>
                                    <p:anim calcmode="lin" valueType="num">
                                      <p:cBhvr additive="base">
                                        <p:cTn id="14" dur="3000" fill="hold"/>
                                        <p:tgtEl>
                                          <p:spTgt spid="19461"/>
                                        </p:tgtEl>
                                        <p:attrNameLst>
                                          <p:attrName>ppt_x</p:attrName>
                                        </p:attrNameLst>
                                      </p:cBhvr>
                                      <p:tavLst>
                                        <p:tav tm="0">
                                          <p:val>
                                            <p:strVal val="1+#ppt_w/2"/>
                                          </p:val>
                                        </p:tav>
                                        <p:tav tm="100000">
                                          <p:val>
                                            <p:strVal val="#ppt_x"/>
                                          </p:val>
                                        </p:tav>
                                      </p:tavLst>
                                    </p:anim>
                                    <p:anim calcmode="lin" valueType="num">
                                      <p:cBhvr additive="base">
                                        <p:cTn id="15" dur="3000" fill="hold"/>
                                        <p:tgtEl>
                                          <p:spTgt spid="19461"/>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463"/>
                                        </p:tgtEl>
                                        <p:attrNameLst>
                                          <p:attrName>style.visibility</p:attrName>
                                        </p:attrNameLst>
                                      </p:cBhvr>
                                      <p:to>
                                        <p:strVal val="visible"/>
                                      </p:to>
                                    </p:set>
                                    <p:anim calcmode="lin" valueType="num">
                                      <p:cBhvr additive="base">
                                        <p:cTn id="18" dur="3000" fill="hold"/>
                                        <p:tgtEl>
                                          <p:spTgt spid="19463"/>
                                        </p:tgtEl>
                                        <p:attrNameLst>
                                          <p:attrName>ppt_x</p:attrName>
                                        </p:attrNameLst>
                                      </p:cBhvr>
                                      <p:tavLst>
                                        <p:tav tm="0">
                                          <p:val>
                                            <p:strVal val="#ppt_x"/>
                                          </p:val>
                                        </p:tav>
                                        <p:tav tm="100000">
                                          <p:val>
                                            <p:strVal val="#ppt_x"/>
                                          </p:val>
                                        </p:tav>
                                      </p:tavLst>
                                    </p:anim>
                                    <p:anim calcmode="lin" valueType="num">
                                      <p:cBhvr additive="base">
                                        <p:cTn id="19" dur="3000" fill="hold"/>
                                        <p:tgtEl>
                                          <p:spTgt spid="19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human figures buried in volcanic ash, pompeii"/>
          <p:cNvPicPr>
            <a:picLocks noChangeAspect="1" noChangeArrowheads="1"/>
          </p:cNvPicPr>
          <p:nvPr/>
        </p:nvPicPr>
        <p:blipFill>
          <a:blip r:embed="rId2" cstate="print">
            <a:lum bright="-12000" contrast="6000"/>
          </a:blip>
          <a:srcRect/>
          <a:stretch>
            <a:fillRect/>
          </a:stretch>
        </p:blipFill>
        <p:spPr bwMode="auto">
          <a:xfrm>
            <a:off x="611188" y="3213100"/>
            <a:ext cx="3889375" cy="2897188"/>
          </a:xfrm>
          <a:prstGeom prst="rect">
            <a:avLst/>
          </a:prstGeom>
          <a:noFill/>
          <a:ln w="38100">
            <a:solidFill>
              <a:srgbClr val="000000"/>
            </a:solidFill>
            <a:miter lim="800000"/>
            <a:headEnd/>
            <a:tailEnd/>
          </a:ln>
        </p:spPr>
      </p:pic>
      <p:pic>
        <p:nvPicPr>
          <p:cNvPr id="20486" name="Picture 6" descr="Pompeii, figures revealed from ash layer"/>
          <p:cNvPicPr>
            <a:picLocks noChangeAspect="1" noChangeArrowheads="1"/>
          </p:cNvPicPr>
          <p:nvPr/>
        </p:nvPicPr>
        <p:blipFill>
          <a:blip r:embed="rId3" cstate="print">
            <a:lum bright="-18000" contrast="12000"/>
          </a:blip>
          <a:srcRect/>
          <a:stretch>
            <a:fillRect/>
          </a:stretch>
        </p:blipFill>
        <p:spPr bwMode="auto">
          <a:xfrm>
            <a:off x="5219700" y="3511550"/>
            <a:ext cx="3698875" cy="3100388"/>
          </a:xfrm>
          <a:prstGeom prst="rect">
            <a:avLst/>
          </a:prstGeom>
          <a:noFill/>
          <a:ln w="38100">
            <a:solidFill>
              <a:srgbClr val="000000"/>
            </a:solidFill>
            <a:miter lim="800000"/>
            <a:headEnd/>
            <a:tailEnd/>
          </a:ln>
        </p:spPr>
      </p:pic>
      <p:sp>
        <p:nvSpPr>
          <p:cNvPr id="20487" name="Text Box 7"/>
          <p:cNvSpPr txBox="1">
            <a:spLocks noChangeArrowheads="1"/>
          </p:cNvSpPr>
          <p:nvPr/>
        </p:nvSpPr>
        <p:spPr bwMode="auto">
          <a:xfrm>
            <a:off x="0" y="0"/>
            <a:ext cx="5184775" cy="2678113"/>
          </a:xfrm>
          <a:prstGeom prst="rect">
            <a:avLst/>
          </a:prstGeom>
          <a:noFill/>
          <a:ln w="9525">
            <a:noFill/>
            <a:miter lim="800000"/>
            <a:headEnd/>
            <a:tailEnd/>
          </a:ln>
          <a:effectLst/>
        </p:spPr>
        <p:txBody>
          <a:bodyPr>
            <a:spAutoFit/>
          </a:bodyPr>
          <a:lstStyle/>
          <a:p>
            <a:pPr>
              <a:spcBef>
                <a:spcPct val="50000"/>
              </a:spcBef>
              <a:defRPr/>
            </a:pPr>
            <a:r>
              <a:rPr lang="en-GB" sz="2800" b="1" dirty="0">
                <a:latin typeface="Comic Sans MS" pitchFamily="66" charset="0"/>
              </a:rPr>
              <a:t>Archaeologists found imprints of bodies when they were digging. They made plaster casts of the body imprints. These are the people of Pompeii.</a:t>
            </a:r>
            <a:endParaRPr lang="en-GB" b="1" dirty="0">
              <a:solidFill>
                <a:schemeClr val="bg1"/>
              </a:solidFill>
              <a:effectLst>
                <a:outerShdw blurRad="38100" dist="38100" dir="2700000" algn="tl">
                  <a:srgbClr val="000000"/>
                </a:outerShdw>
              </a:effectLst>
            </a:endParaRPr>
          </a:p>
        </p:txBody>
      </p:sp>
      <p:pic>
        <p:nvPicPr>
          <p:cNvPr id="8" name="Picture 5" descr="cast_of_dog, pompeii"/>
          <p:cNvPicPr>
            <a:picLocks noChangeAspect="1" noChangeArrowheads="1"/>
          </p:cNvPicPr>
          <p:nvPr/>
        </p:nvPicPr>
        <p:blipFill>
          <a:blip r:embed="rId4" cstate="print">
            <a:lum bright="-18000"/>
          </a:blip>
          <a:srcRect/>
          <a:stretch>
            <a:fillRect/>
          </a:stretch>
        </p:blipFill>
        <p:spPr bwMode="auto">
          <a:xfrm>
            <a:off x="5303838" y="188913"/>
            <a:ext cx="3571875" cy="2735262"/>
          </a:xfrm>
          <a:prstGeom prst="rect">
            <a:avLst/>
          </a:prstGeom>
          <a:noFill/>
          <a:ln w="38100">
            <a:solidFill>
              <a:srgbClr val="000000"/>
            </a:solid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3000" fill="hold"/>
                                        <p:tgtEl>
                                          <p:spTgt spid="20487"/>
                                        </p:tgtEl>
                                        <p:attrNameLst>
                                          <p:attrName>ppt_x</p:attrName>
                                        </p:attrNameLst>
                                      </p:cBhvr>
                                      <p:tavLst>
                                        <p:tav tm="0">
                                          <p:val>
                                            <p:strVal val="1+#ppt_w/2"/>
                                          </p:val>
                                        </p:tav>
                                        <p:tav tm="100000">
                                          <p:val>
                                            <p:strVal val="#ppt_x"/>
                                          </p:val>
                                        </p:tav>
                                      </p:tavLst>
                                    </p:anim>
                                    <p:anim calcmode="lin" valueType="num">
                                      <p:cBhvr additive="base">
                                        <p:cTn id="8" dur="3000" fill="hold"/>
                                        <p:tgtEl>
                                          <p:spTgt spid="2048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5"/>
                                        </p:tgtEl>
                                        <p:attrNameLst>
                                          <p:attrName>style.visibility</p:attrName>
                                        </p:attrNameLst>
                                      </p:cBhvr>
                                      <p:to>
                                        <p:strVal val="visible"/>
                                      </p:to>
                                    </p:set>
                                    <p:anim calcmode="lin" valueType="num">
                                      <p:cBhvr additive="base">
                                        <p:cTn id="11" dur="3000" fill="hold"/>
                                        <p:tgtEl>
                                          <p:spTgt spid="20485"/>
                                        </p:tgtEl>
                                        <p:attrNameLst>
                                          <p:attrName>ppt_x</p:attrName>
                                        </p:attrNameLst>
                                      </p:cBhvr>
                                      <p:tavLst>
                                        <p:tav tm="0">
                                          <p:val>
                                            <p:strVal val="#ppt_x"/>
                                          </p:val>
                                        </p:tav>
                                        <p:tav tm="100000">
                                          <p:val>
                                            <p:strVal val="#ppt_x"/>
                                          </p:val>
                                        </p:tav>
                                      </p:tavLst>
                                    </p:anim>
                                    <p:anim calcmode="lin" valueType="num">
                                      <p:cBhvr additive="base">
                                        <p:cTn id="12" dur="3000" fill="hold"/>
                                        <p:tgtEl>
                                          <p:spTgt spid="2048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486"/>
                                        </p:tgtEl>
                                        <p:attrNameLst>
                                          <p:attrName>style.visibility</p:attrName>
                                        </p:attrNameLst>
                                      </p:cBhvr>
                                      <p:to>
                                        <p:strVal val="visible"/>
                                      </p:to>
                                    </p:set>
                                    <p:anim calcmode="lin" valueType="num">
                                      <p:cBhvr additive="base">
                                        <p:cTn id="15" dur="3000" fill="hold"/>
                                        <p:tgtEl>
                                          <p:spTgt spid="20486"/>
                                        </p:tgtEl>
                                        <p:attrNameLst>
                                          <p:attrName>ppt_x</p:attrName>
                                        </p:attrNameLst>
                                      </p:cBhvr>
                                      <p:tavLst>
                                        <p:tav tm="0">
                                          <p:val>
                                            <p:strVal val="1+#ppt_w/2"/>
                                          </p:val>
                                        </p:tav>
                                        <p:tav tm="100000">
                                          <p:val>
                                            <p:strVal val="#ppt_x"/>
                                          </p:val>
                                        </p:tav>
                                      </p:tavLst>
                                    </p:anim>
                                    <p:anim calcmode="lin" valueType="num">
                                      <p:cBhvr additive="base">
                                        <p:cTn id="16" dur="3000" fill="hold"/>
                                        <p:tgtEl>
                                          <p:spTgt spid="20486"/>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3000" fill="hold"/>
                                        <p:tgtEl>
                                          <p:spTgt spid="8"/>
                                        </p:tgtEl>
                                        <p:attrNameLst>
                                          <p:attrName>ppt_x</p:attrName>
                                        </p:attrNameLst>
                                      </p:cBhvr>
                                      <p:tavLst>
                                        <p:tav tm="0">
                                          <p:val>
                                            <p:strVal val="1+#ppt_w/2"/>
                                          </p:val>
                                        </p:tav>
                                        <p:tav tm="100000">
                                          <p:val>
                                            <p:strVal val="#ppt_x"/>
                                          </p:val>
                                        </p:tav>
                                      </p:tavLst>
                                    </p:anim>
                                    <p:anim calcmode="lin" valueType="num">
                                      <p:cBhvr additive="base">
                                        <p:cTn id="20"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Roman Fresco, Pompeii"/>
          <p:cNvPicPr>
            <a:picLocks noChangeAspect="1" noChangeArrowheads="1"/>
          </p:cNvPicPr>
          <p:nvPr/>
        </p:nvPicPr>
        <p:blipFill>
          <a:blip r:embed="rId2" cstate="print"/>
          <a:srcRect/>
          <a:stretch>
            <a:fillRect/>
          </a:stretch>
        </p:blipFill>
        <p:spPr bwMode="auto">
          <a:xfrm>
            <a:off x="250825" y="2708275"/>
            <a:ext cx="3097213" cy="3960813"/>
          </a:xfrm>
          <a:prstGeom prst="rect">
            <a:avLst/>
          </a:prstGeom>
          <a:noFill/>
          <a:ln w="9525">
            <a:noFill/>
            <a:miter lim="800000"/>
            <a:headEnd/>
            <a:tailEnd/>
          </a:ln>
        </p:spPr>
      </p:pic>
      <p:pic>
        <p:nvPicPr>
          <p:cNvPr id="22533" name="Picture 5" descr="Roman fresco, woman and child drinking wine"/>
          <p:cNvPicPr>
            <a:picLocks noChangeAspect="1" noChangeArrowheads="1"/>
          </p:cNvPicPr>
          <p:nvPr/>
        </p:nvPicPr>
        <p:blipFill>
          <a:blip r:embed="rId3" cstate="print">
            <a:lum bright="-6000"/>
          </a:blip>
          <a:srcRect/>
          <a:stretch>
            <a:fillRect/>
          </a:stretch>
        </p:blipFill>
        <p:spPr bwMode="auto">
          <a:xfrm>
            <a:off x="4572000" y="333375"/>
            <a:ext cx="2903538" cy="3024188"/>
          </a:xfrm>
          <a:prstGeom prst="rect">
            <a:avLst/>
          </a:prstGeom>
          <a:noFill/>
          <a:ln w="38100">
            <a:solidFill>
              <a:srgbClr val="000000"/>
            </a:solidFill>
            <a:miter lim="800000"/>
            <a:headEnd/>
            <a:tailEnd/>
          </a:ln>
        </p:spPr>
      </p:pic>
      <p:pic>
        <p:nvPicPr>
          <p:cNvPr id="22534" name="Picture 6" descr="Fresco of Roman man &amp; wife, pompeii"/>
          <p:cNvPicPr>
            <a:picLocks noChangeAspect="1" noChangeArrowheads="1"/>
          </p:cNvPicPr>
          <p:nvPr/>
        </p:nvPicPr>
        <p:blipFill>
          <a:blip r:embed="rId4" cstate="print">
            <a:lum bright="-6000"/>
          </a:blip>
          <a:srcRect/>
          <a:stretch>
            <a:fillRect/>
          </a:stretch>
        </p:blipFill>
        <p:spPr bwMode="auto">
          <a:xfrm>
            <a:off x="1547813" y="333375"/>
            <a:ext cx="2663825" cy="2535238"/>
          </a:xfrm>
          <a:prstGeom prst="rect">
            <a:avLst/>
          </a:prstGeom>
          <a:noFill/>
          <a:ln w="38100">
            <a:solidFill>
              <a:srgbClr val="000000"/>
            </a:solidFill>
            <a:miter lim="800000"/>
            <a:headEnd/>
            <a:tailEnd/>
          </a:ln>
        </p:spPr>
      </p:pic>
      <p:sp>
        <p:nvSpPr>
          <p:cNvPr id="22535" name="Text Box 7"/>
          <p:cNvSpPr txBox="1">
            <a:spLocks noChangeArrowheads="1"/>
          </p:cNvSpPr>
          <p:nvPr/>
        </p:nvSpPr>
        <p:spPr bwMode="auto">
          <a:xfrm>
            <a:off x="3598863" y="3429000"/>
            <a:ext cx="5545137" cy="2308225"/>
          </a:xfrm>
          <a:prstGeom prst="rect">
            <a:avLst/>
          </a:prstGeom>
          <a:noFill/>
          <a:ln w="9525">
            <a:noFill/>
            <a:miter lim="800000"/>
            <a:headEnd/>
            <a:tailEnd/>
          </a:ln>
        </p:spPr>
        <p:txBody>
          <a:bodyPr>
            <a:spAutoFit/>
          </a:bodyPr>
          <a:lstStyle/>
          <a:p>
            <a:pPr>
              <a:spcBef>
                <a:spcPct val="50000"/>
              </a:spcBef>
            </a:pPr>
            <a:r>
              <a:rPr lang="en-GB" sz="3600" b="1">
                <a:latin typeface="Comic Sans MS" pitchFamily="66" charset="0"/>
              </a:rPr>
              <a:t>Archaeologists found lots of other things including mosaics, paintings and food!</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3000" fill="hold"/>
                                        <p:tgtEl>
                                          <p:spTgt spid="22535"/>
                                        </p:tgtEl>
                                        <p:attrNameLst>
                                          <p:attrName>ppt_x</p:attrName>
                                        </p:attrNameLst>
                                      </p:cBhvr>
                                      <p:tavLst>
                                        <p:tav tm="0">
                                          <p:val>
                                            <p:strVal val="1+#ppt_w/2"/>
                                          </p:val>
                                        </p:tav>
                                        <p:tav tm="100000">
                                          <p:val>
                                            <p:strVal val="#ppt_x"/>
                                          </p:val>
                                        </p:tav>
                                      </p:tavLst>
                                    </p:anim>
                                    <p:anim calcmode="lin" valueType="num">
                                      <p:cBhvr additive="base">
                                        <p:cTn id="8" dur="3000" fill="hold"/>
                                        <p:tgtEl>
                                          <p:spTgt spid="225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533"/>
                                        </p:tgtEl>
                                        <p:attrNameLst>
                                          <p:attrName>style.visibility</p:attrName>
                                        </p:attrNameLst>
                                      </p:cBhvr>
                                      <p:to>
                                        <p:strVal val="visible"/>
                                      </p:to>
                                    </p:set>
                                    <p:anim calcmode="lin" valueType="num">
                                      <p:cBhvr additive="base">
                                        <p:cTn id="11" dur="3000" fill="hold"/>
                                        <p:tgtEl>
                                          <p:spTgt spid="22533"/>
                                        </p:tgtEl>
                                        <p:attrNameLst>
                                          <p:attrName>ppt_x</p:attrName>
                                        </p:attrNameLst>
                                      </p:cBhvr>
                                      <p:tavLst>
                                        <p:tav tm="0">
                                          <p:val>
                                            <p:strVal val="1+#ppt_w/2"/>
                                          </p:val>
                                        </p:tav>
                                        <p:tav tm="100000">
                                          <p:val>
                                            <p:strVal val="#ppt_x"/>
                                          </p:val>
                                        </p:tav>
                                      </p:tavLst>
                                    </p:anim>
                                    <p:anim calcmode="lin" valueType="num">
                                      <p:cBhvr additive="base">
                                        <p:cTn id="12" dur="3000" fill="hold"/>
                                        <p:tgtEl>
                                          <p:spTgt spid="22533"/>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534"/>
                                        </p:tgtEl>
                                        <p:attrNameLst>
                                          <p:attrName>style.visibility</p:attrName>
                                        </p:attrNameLst>
                                      </p:cBhvr>
                                      <p:to>
                                        <p:strVal val="visible"/>
                                      </p:to>
                                    </p:set>
                                    <p:anim calcmode="lin" valueType="num">
                                      <p:cBhvr additive="base">
                                        <p:cTn id="15" dur="3000" fill="hold"/>
                                        <p:tgtEl>
                                          <p:spTgt spid="22534"/>
                                        </p:tgtEl>
                                        <p:attrNameLst>
                                          <p:attrName>ppt_x</p:attrName>
                                        </p:attrNameLst>
                                      </p:cBhvr>
                                      <p:tavLst>
                                        <p:tav tm="0">
                                          <p:val>
                                            <p:strVal val="0-#ppt_w/2"/>
                                          </p:val>
                                        </p:tav>
                                        <p:tav tm="100000">
                                          <p:val>
                                            <p:strVal val="#ppt_x"/>
                                          </p:val>
                                        </p:tav>
                                      </p:tavLst>
                                    </p:anim>
                                    <p:anim calcmode="lin" valueType="num">
                                      <p:cBhvr additive="base">
                                        <p:cTn id="16" dur="3000" fill="hold"/>
                                        <p:tgtEl>
                                          <p:spTgt spid="2253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3000" fill="hold"/>
                                        <p:tgtEl>
                                          <p:spTgt spid="22532"/>
                                        </p:tgtEl>
                                        <p:attrNameLst>
                                          <p:attrName>ppt_x</p:attrName>
                                        </p:attrNameLst>
                                      </p:cBhvr>
                                      <p:tavLst>
                                        <p:tav tm="0">
                                          <p:val>
                                            <p:strVal val="#ppt_x"/>
                                          </p:val>
                                        </p:tav>
                                        <p:tav tm="100000">
                                          <p:val>
                                            <p:strVal val="#ppt_x"/>
                                          </p:val>
                                        </p:tav>
                                      </p:tavLst>
                                    </p:anim>
                                    <p:anim calcmode="lin" valueType="num">
                                      <p:cBhvr additive="base">
                                        <p:cTn id="20" dur="30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fontAlgn="auto">
              <a:spcAft>
                <a:spcPts val="0"/>
              </a:spcAft>
              <a:buFont typeface="Wingdings 3"/>
              <a:buChar char=""/>
              <a:defRPr/>
            </a:pPr>
            <a:r>
              <a:rPr lang="en-IE" sz="4000" b="1" dirty="0" smtClean="0">
                <a:latin typeface="Comic Sans MS" pitchFamily="66" charset="0"/>
              </a:rPr>
              <a:t>Because of Pompeii we know a lot about life in Ancient Rome!</a:t>
            </a:r>
          </a:p>
          <a:p>
            <a:pPr marL="365760" indent="-256032" fontAlgn="auto">
              <a:spcAft>
                <a:spcPts val="0"/>
              </a:spcAft>
              <a:buFont typeface="Wingdings 3"/>
              <a:buChar char=""/>
              <a:defRPr/>
            </a:pPr>
            <a:endParaRPr lang="en-IE" sz="4000" b="1" dirty="0" smtClean="0">
              <a:latin typeface="Comic Sans MS" pitchFamily="66" charset="0"/>
            </a:endParaRPr>
          </a:p>
          <a:p>
            <a:pPr marL="365760" indent="-256032" fontAlgn="auto">
              <a:spcAft>
                <a:spcPts val="0"/>
              </a:spcAft>
              <a:buFont typeface="Wingdings 3"/>
              <a:buChar char=""/>
              <a:defRPr/>
            </a:pPr>
            <a:endParaRPr lang="en-IE" sz="4000" b="1" dirty="0" smtClean="0">
              <a:latin typeface="Comic Sans MS" pitchFamily="66" charset="0"/>
            </a:endParaRPr>
          </a:p>
          <a:p>
            <a:pPr marL="365760" indent="-256032" fontAlgn="auto">
              <a:spcAft>
                <a:spcPts val="0"/>
              </a:spcAft>
              <a:buFont typeface="Wingdings 3"/>
              <a:buChar char=""/>
              <a:defRPr/>
            </a:pPr>
            <a:endParaRPr lang="en-IE" sz="4000" b="1" dirty="0" smtClean="0">
              <a:latin typeface="Comic Sans MS" pitchFamily="66" charset="0"/>
            </a:endParaRPr>
          </a:p>
          <a:p>
            <a:pPr marL="365760" indent="-256032" fontAlgn="auto">
              <a:spcAft>
                <a:spcPts val="0"/>
              </a:spcAft>
              <a:buFont typeface="Wingdings 3"/>
              <a:buChar char=""/>
              <a:defRPr/>
            </a:pPr>
            <a:r>
              <a:rPr lang="en-IE" sz="4000" b="1" dirty="0" smtClean="0">
                <a:latin typeface="Comic Sans MS" pitchFamily="66" charset="0"/>
              </a:rPr>
              <a:t>Next time we will be taking </a:t>
            </a:r>
            <a:r>
              <a:rPr lang="en-IE" sz="4000" b="1" smtClean="0">
                <a:latin typeface="Comic Sans MS" pitchFamily="66" charset="0"/>
              </a:rPr>
              <a:t>a virtual </a:t>
            </a:r>
            <a:r>
              <a:rPr lang="en-IE" sz="4000" b="1" smtClean="0">
                <a:latin typeface="Comic Sans MS" pitchFamily="66" charset="0"/>
              </a:rPr>
              <a:t>tour </a:t>
            </a:r>
            <a:r>
              <a:rPr lang="en-IE" sz="4000" b="1" smtClean="0">
                <a:latin typeface="Comic Sans MS" pitchFamily="66" charset="0"/>
              </a:rPr>
              <a:t>of </a:t>
            </a:r>
            <a:r>
              <a:rPr lang="en-IE" sz="4000" b="1" dirty="0" smtClean="0">
                <a:latin typeface="Comic Sans MS" pitchFamily="66" charset="0"/>
              </a:rPr>
              <a:t>Pompeii!</a:t>
            </a:r>
            <a:endParaRPr lang="en-IE" sz="4000" b="1" dirty="0">
              <a:latin typeface="Comic Sans MS" pitchFamily="66" charset="0"/>
            </a:endParaRPr>
          </a:p>
        </p:txBody>
      </p:sp>
      <p:sp>
        <p:nvSpPr>
          <p:cNvPr id="3" name="Title 2"/>
          <p:cNvSpPr>
            <a:spLocks noGrp="1"/>
          </p:cNvSpPr>
          <p:nvPr>
            <p:ph type="title"/>
          </p:nvPr>
        </p:nvSpPr>
        <p:spPr/>
        <p:txBody>
          <a:bodyPr/>
          <a:lstStyle/>
          <a:p>
            <a:pPr fontAlgn="auto">
              <a:spcAft>
                <a:spcPts val="0"/>
              </a:spcAft>
              <a:defRPr/>
            </a:pPr>
            <a:endParaRPr lang="en-IE"/>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391518-Pompeii_with_Mt_Vesuvius_in_the_background-Pompeii"/>
          <p:cNvPicPr>
            <a:picLocks noChangeAspect="1" noChangeArrowheads="1"/>
          </p:cNvPicPr>
          <p:nvPr/>
        </p:nvPicPr>
        <p:blipFill>
          <a:blip r:embed="rId2" cstate="print"/>
          <a:srcRect r="2737" b="5525"/>
          <a:stretch>
            <a:fillRect/>
          </a:stretch>
        </p:blipFill>
        <p:spPr bwMode="auto">
          <a:xfrm>
            <a:off x="4716463" y="333375"/>
            <a:ext cx="4251325" cy="2759075"/>
          </a:xfrm>
          <a:prstGeom prst="rect">
            <a:avLst/>
          </a:prstGeom>
          <a:noFill/>
          <a:ln w="38100">
            <a:solidFill>
              <a:srgbClr val="000000"/>
            </a:solidFill>
            <a:miter lim="800000"/>
            <a:headEnd/>
            <a:tailEnd/>
          </a:ln>
        </p:spPr>
      </p:pic>
      <p:pic>
        <p:nvPicPr>
          <p:cNvPr id="4101" name="Picture 5" descr="IT-00045-C~View-of-the-Forum-Pompeii-Italy-Posters"/>
          <p:cNvPicPr>
            <a:picLocks noChangeAspect="1" noChangeArrowheads="1"/>
          </p:cNvPicPr>
          <p:nvPr/>
        </p:nvPicPr>
        <p:blipFill>
          <a:blip r:embed="rId3" cstate="print">
            <a:lum bright="-6000"/>
          </a:blip>
          <a:srcRect l="8952" t="13733" r="8952" b="13733"/>
          <a:stretch>
            <a:fillRect/>
          </a:stretch>
        </p:blipFill>
        <p:spPr bwMode="auto">
          <a:xfrm>
            <a:off x="4716463" y="3554413"/>
            <a:ext cx="4176712" cy="2636837"/>
          </a:xfrm>
          <a:prstGeom prst="rect">
            <a:avLst/>
          </a:prstGeom>
          <a:noFill/>
          <a:ln w="38100">
            <a:solidFill>
              <a:srgbClr val="000000"/>
            </a:solidFill>
            <a:miter lim="800000"/>
            <a:headEnd/>
            <a:tailEnd/>
          </a:ln>
        </p:spPr>
      </p:pic>
      <p:sp>
        <p:nvSpPr>
          <p:cNvPr id="4103" name="Text Box 7"/>
          <p:cNvSpPr txBox="1">
            <a:spLocks noChangeArrowheads="1"/>
          </p:cNvSpPr>
          <p:nvPr/>
        </p:nvSpPr>
        <p:spPr bwMode="auto">
          <a:xfrm>
            <a:off x="250825" y="765175"/>
            <a:ext cx="4392613" cy="5032375"/>
          </a:xfrm>
          <a:prstGeom prst="rect">
            <a:avLst/>
          </a:prstGeom>
          <a:noFill/>
          <a:ln w="9525">
            <a:noFill/>
            <a:miter lim="800000"/>
            <a:headEnd/>
            <a:tailEnd/>
          </a:ln>
        </p:spPr>
        <p:txBody>
          <a:bodyPr>
            <a:spAutoFit/>
          </a:bodyPr>
          <a:lstStyle/>
          <a:p>
            <a:pPr>
              <a:spcBef>
                <a:spcPct val="50000"/>
              </a:spcBef>
            </a:pPr>
            <a:r>
              <a:rPr lang="en-GB" sz="2800" b="1">
                <a:latin typeface="Comic Sans MS" pitchFamily="66" charset="0"/>
              </a:rPr>
              <a:t>Pompeii was a Roman city that was built near Mount Vesuvius.</a:t>
            </a:r>
          </a:p>
          <a:p>
            <a:pPr>
              <a:spcBef>
                <a:spcPct val="50000"/>
              </a:spcBef>
            </a:pPr>
            <a:r>
              <a:rPr lang="en-GB" sz="2800" b="1">
                <a:latin typeface="Comic Sans MS" pitchFamily="66" charset="0"/>
              </a:rPr>
              <a:t>In the year A.D. 79 Mount Vesuvius erupted and buried Pompeii and many of its Roman citizens under a  9 metre thick layer of burning hot ash.</a:t>
            </a:r>
          </a:p>
          <a:p>
            <a:pPr>
              <a:spcBef>
                <a:spcPct val="50000"/>
              </a:spcBef>
            </a:pPr>
            <a:endParaRPr lang="en-GB" b="1" i="1">
              <a:latin typeface="Comic Sans MS"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3000"/>
                                        <p:tgtEl>
                                          <p:spTgt spid="4103"/>
                                        </p:tgtEl>
                                      </p:cBhvr>
                                    </p:animEffect>
                                  </p:childTnLst>
                                </p:cTn>
                              </p:par>
                              <p:par>
                                <p:cTn id="8" presetID="2" presetClass="entr" presetSubtype="4"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calcmode="lin" valueType="num">
                                      <p:cBhvr additive="base">
                                        <p:cTn id="10" dur="3000" fill="hold"/>
                                        <p:tgtEl>
                                          <p:spTgt spid="4100"/>
                                        </p:tgtEl>
                                        <p:attrNameLst>
                                          <p:attrName>ppt_x</p:attrName>
                                        </p:attrNameLst>
                                      </p:cBhvr>
                                      <p:tavLst>
                                        <p:tav tm="0">
                                          <p:val>
                                            <p:strVal val="#ppt_x"/>
                                          </p:val>
                                        </p:tav>
                                        <p:tav tm="100000">
                                          <p:val>
                                            <p:strVal val="#ppt_x"/>
                                          </p:val>
                                        </p:tav>
                                      </p:tavLst>
                                    </p:anim>
                                    <p:anim calcmode="lin" valueType="num">
                                      <p:cBhvr additive="base">
                                        <p:cTn id="11" dur="3000" fill="hold"/>
                                        <p:tgtEl>
                                          <p:spTgt spid="4100"/>
                                        </p:tgtEl>
                                        <p:attrNameLst>
                                          <p:attrName>ppt_y</p:attrName>
                                        </p:attrNameLst>
                                      </p:cBhvr>
                                      <p:tavLst>
                                        <p:tav tm="0">
                                          <p:val>
                                            <p:strVal val="1+#ppt_h/2"/>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4101"/>
                                        </p:tgtEl>
                                        <p:attrNameLst>
                                          <p:attrName>style.visibility</p:attrName>
                                        </p:attrNameLst>
                                      </p:cBhvr>
                                      <p:to>
                                        <p:strVal val="visible"/>
                                      </p:to>
                                    </p:set>
                                    <p:anim calcmode="lin" valueType="num">
                                      <p:cBhvr additive="base">
                                        <p:cTn id="14" dur="3000" fill="hold"/>
                                        <p:tgtEl>
                                          <p:spTgt spid="4101"/>
                                        </p:tgtEl>
                                        <p:attrNameLst>
                                          <p:attrName>ppt_x</p:attrName>
                                        </p:attrNameLst>
                                      </p:cBhvr>
                                      <p:tavLst>
                                        <p:tav tm="0">
                                          <p:val>
                                            <p:strVal val="1+#ppt_w/2"/>
                                          </p:val>
                                        </p:tav>
                                        <p:tav tm="100000">
                                          <p:val>
                                            <p:strVal val="#ppt_x"/>
                                          </p:val>
                                        </p:tav>
                                      </p:tavLst>
                                    </p:anim>
                                    <p:anim calcmode="lin" valueType="num">
                                      <p:cBhvr additive="base">
                                        <p:cTn id="15" dur="30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r>
              <a:rPr lang="en-GB" b="1" smtClean="0">
                <a:latin typeface="Comic Sans MS" pitchFamily="66" charset="0"/>
              </a:rPr>
              <a:t>The remains of Pompeii have been excavated (dug out) by archaeologists to show us what the Roman city originally looked like, 2,000 years ago, and how Romans lived their lives.</a:t>
            </a:r>
          </a:p>
          <a:p>
            <a:endParaRPr lang="en-IE" smtClean="0"/>
          </a:p>
        </p:txBody>
      </p:sp>
      <p:sp>
        <p:nvSpPr>
          <p:cNvPr id="3" name="Title 2"/>
          <p:cNvSpPr>
            <a:spLocks noGrp="1"/>
          </p:cNvSpPr>
          <p:nvPr>
            <p:ph type="title"/>
          </p:nvPr>
        </p:nvSpPr>
        <p:spPr/>
        <p:txBody>
          <a:bodyPr/>
          <a:lstStyle/>
          <a:p>
            <a:pPr fontAlgn="auto">
              <a:spcAft>
                <a:spcPts val="0"/>
              </a:spcAft>
              <a:defRPr/>
            </a:pPr>
            <a:endParaRPr lang="en-IE"/>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p of Italy and pompeii"/>
          <p:cNvPicPr>
            <a:picLocks noChangeAspect="1" noChangeArrowheads="1"/>
          </p:cNvPicPr>
          <p:nvPr/>
        </p:nvPicPr>
        <p:blipFill>
          <a:blip r:embed="rId2" cstate="print"/>
          <a:srcRect/>
          <a:stretch>
            <a:fillRect/>
          </a:stretch>
        </p:blipFill>
        <p:spPr bwMode="auto">
          <a:xfrm>
            <a:off x="2195513" y="233363"/>
            <a:ext cx="5738812" cy="6624637"/>
          </a:xfrm>
          <a:prstGeom prst="rect">
            <a:avLst/>
          </a:prstGeom>
          <a:noFill/>
          <a:ln w="38100">
            <a:solidFill>
              <a:srgbClr val="000000"/>
            </a:solidFill>
            <a:miter lim="800000"/>
            <a:headEnd/>
            <a:tailEnd/>
          </a:ln>
        </p:spPr>
      </p:pic>
      <p:sp>
        <p:nvSpPr>
          <p:cNvPr id="3078" name="Text Box 6"/>
          <p:cNvSpPr txBox="1">
            <a:spLocks noChangeArrowheads="1"/>
          </p:cNvSpPr>
          <p:nvPr/>
        </p:nvSpPr>
        <p:spPr bwMode="auto">
          <a:xfrm>
            <a:off x="179388" y="333375"/>
            <a:ext cx="4464050" cy="1200150"/>
          </a:xfrm>
          <a:prstGeom prst="rect">
            <a:avLst/>
          </a:prstGeom>
          <a:noFill/>
          <a:ln w="9525">
            <a:noFill/>
            <a:miter lim="800000"/>
            <a:headEnd/>
            <a:tailEnd/>
          </a:ln>
        </p:spPr>
        <p:txBody>
          <a:bodyPr>
            <a:spAutoFit/>
          </a:bodyPr>
          <a:lstStyle/>
          <a:p>
            <a:pPr>
              <a:spcBef>
                <a:spcPct val="50000"/>
              </a:spcBef>
            </a:pPr>
            <a:endParaRPr lang="en-GB" b="1">
              <a:latin typeface="Comic Sans MS" pitchFamily="66" charset="0"/>
            </a:endParaRPr>
          </a:p>
          <a:p>
            <a:pPr>
              <a:spcBef>
                <a:spcPct val="50000"/>
              </a:spcBef>
            </a:pPr>
            <a:endParaRPr lang="en-GB" b="1">
              <a:latin typeface="Comic Sans MS" pitchFamily="66" charset="0"/>
            </a:endParaRPr>
          </a:p>
          <a:p>
            <a:pPr>
              <a:spcBef>
                <a:spcPct val="50000"/>
              </a:spcBef>
            </a:pPr>
            <a:endParaRPr lang="en-GB" b="1">
              <a:latin typeface="Comic Sans MS" pitchFamily="66"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nodePh="1">
                                  <p:stCondLst>
                                    <p:cond delay="0"/>
                                  </p:stCondLst>
                                  <p:endCondLst>
                                    <p:cond evt="begin" delay="0">
                                      <p:tn val="5"/>
                                    </p:cond>
                                  </p:end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3000" fill="hold"/>
                                        <p:tgtEl>
                                          <p:spTgt spid="3078"/>
                                        </p:tgtEl>
                                        <p:attrNameLst>
                                          <p:attrName>ppt_x</p:attrName>
                                        </p:attrNameLst>
                                      </p:cBhvr>
                                      <p:tavLst>
                                        <p:tav tm="0">
                                          <p:val>
                                            <p:strVal val="1+#ppt_w/2"/>
                                          </p:val>
                                        </p:tav>
                                        <p:tav tm="100000">
                                          <p:val>
                                            <p:strVal val="#ppt_x"/>
                                          </p:val>
                                        </p:tav>
                                      </p:tavLst>
                                    </p:anim>
                                    <p:anim calcmode="lin" valueType="num">
                                      <p:cBhvr additive="base">
                                        <p:cTn id="8" dur="3000" fill="hold"/>
                                        <p:tgtEl>
                                          <p:spTgt spid="307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3000" fill="hold"/>
                                        <p:tgtEl>
                                          <p:spTgt spid="3076"/>
                                        </p:tgtEl>
                                        <p:attrNameLst>
                                          <p:attrName>ppt_x</p:attrName>
                                        </p:attrNameLst>
                                      </p:cBhvr>
                                      <p:tavLst>
                                        <p:tav tm="0">
                                          <p:val>
                                            <p:strVal val="#ppt_x"/>
                                          </p:val>
                                        </p:tav>
                                        <p:tav tm="100000">
                                          <p:val>
                                            <p:strVal val="#ppt_x"/>
                                          </p:val>
                                        </p:tav>
                                      </p:tavLst>
                                    </p:anim>
                                    <p:anim calcmode="lin" valueType="num">
                                      <p:cBhvr additive="base">
                                        <p:cTn id="12" dur="30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GI recon of Forum at Pompeii, Vesuvius in background"/>
          <p:cNvPicPr>
            <a:picLocks noChangeAspect="1" noChangeArrowheads="1"/>
          </p:cNvPicPr>
          <p:nvPr/>
        </p:nvPicPr>
        <p:blipFill>
          <a:blip r:embed="rId2" cstate="print">
            <a:lum contrast="6000"/>
          </a:blip>
          <a:srcRect/>
          <a:stretch>
            <a:fillRect/>
          </a:stretch>
        </p:blipFill>
        <p:spPr bwMode="auto">
          <a:xfrm>
            <a:off x="250825" y="2908300"/>
            <a:ext cx="4537075" cy="3629025"/>
          </a:xfrm>
          <a:prstGeom prst="rect">
            <a:avLst/>
          </a:prstGeom>
          <a:noFill/>
          <a:ln w="38100">
            <a:solidFill>
              <a:srgbClr val="000000"/>
            </a:solidFill>
            <a:miter lim="800000"/>
            <a:headEnd/>
            <a:tailEnd/>
          </a:ln>
        </p:spPr>
      </p:pic>
      <p:pic>
        <p:nvPicPr>
          <p:cNvPr id="5126" name="Picture 6" descr="street scene, empty, pompeii recon"/>
          <p:cNvPicPr>
            <a:picLocks noChangeAspect="1" noChangeArrowheads="1"/>
          </p:cNvPicPr>
          <p:nvPr/>
        </p:nvPicPr>
        <p:blipFill>
          <a:blip r:embed="rId3" cstate="print"/>
          <a:srcRect l="5344" t="6310" r="6754" b="5539"/>
          <a:stretch>
            <a:fillRect/>
          </a:stretch>
        </p:blipFill>
        <p:spPr bwMode="auto">
          <a:xfrm>
            <a:off x="6372225" y="260350"/>
            <a:ext cx="1774825" cy="2305050"/>
          </a:xfrm>
          <a:prstGeom prst="rect">
            <a:avLst/>
          </a:prstGeom>
          <a:noFill/>
          <a:ln w="38100">
            <a:solidFill>
              <a:srgbClr val="000000"/>
            </a:solidFill>
            <a:miter lim="800000"/>
            <a:headEnd/>
            <a:tailEnd/>
          </a:ln>
        </p:spPr>
      </p:pic>
      <p:sp>
        <p:nvSpPr>
          <p:cNvPr id="5127" name="Text Box 7"/>
          <p:cNvSpPr txBox="1">
            <a:spLocks noChangeArrowheads="1"/>
          </p:cNvSpPr>
          <p:nvPr/>
        </p:nvSpPr>
        <p:spPr bwMode="auto">
          <a:xfrm>
            <a:off x="323850" y="333375"/>
            <a:ext cx="5472113" cy="2062163"/>
          </a:xfrm>
          <a:prstGeom prst="rect">
            <a:avLst/>
          </a:prstGeom>
          <a:noFill/>
          <a:ln w="9525">
            <a:noFill/>
            <a:miter lim="800000"/>
            <a:headEnd/>
            <a:tailEnd/>
          </a:ln>
        </p:spPr>
        <p:txBody>
          <a:bodyPr>
            <a:spAutoFit/>
          </a:bodyPr>
          <a:lstStyle/>
          <a:p>
            <a:pPr>
              <a:spcBef>
                <a:spcPct val="50000"/>
              </a:spcBef>
            </a:pPr>
            <a:r>
              <a:rPr lang="en-GB" sz="3200" b="1">
                <a:latin typeface="Comic Sans MS" pitchFamily="66" charset="0"/>
              </a:rPr>
              <a:t>This is what Pompeii may have looked like before the eruption of Mount Vesuvius!</a:t>
            </a:r>
          </a:p>
        </p:txBody>
      </p:sp>
      <p:pic>
        <p:nvPicPr>
          <p:cNvPr id="5125" name="Picture 5" descr="Pompeii, virtual reconstruction"/>
          <p:cNvPicPr>
            <a:picLocks noChangeAspect="1" noChangeArrowheads="1"/>
          </p:cNvPicPr>
          <p:nvPr/>
        </p:nvPicPr>
        <p:blipFill>
          <a:blip r:embed="rId4" cstate="print"/>
          <a:srcRect/>
          <a:stretch>
            <a:fillRect/>
          </a:stretch>
        </p:blipFill>
        <p:spPr bwMode="auto">
          <a:xfrm>
            <a:off x="5148263" y="2781300"/>
            <a:ext cx="3779837" cy="3779838"/>
          </a:xfrm>
          <a:prstGeom prst="rect">
            <a:avLst/>
          </a:prstGeom>
          <a:noFill/>
          <a:ln w="38100">
            <a:solidFill>
              <a:srgbClr val="000000"/>
            </a:solid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3000" fill="hold"/>
                                        <p:tgtEl>
                                          <p:spTgt spid="5127"/>
                                        </p:tgtEl>
                                        <p:attrNameLst>
                                          <p:attrName>ppt_w</p:attrName>
                                        </p:attrNameLst>
                                      </p:cBhvr>
                                      <p:tavLst>
                                        <p:tav tm="0">
                                          <p:val>
                                            <p:fltVal val="0"/>
                                          </p:val>
                                        </p:tav>
                                        <p:tav tm="100000">
                                          <p:val>
                                            <p:strVal val="#ppt_w"/>
                                          </p:val>
                                        </p:tav>
                                      </p:tavLst>
                                    </p:anim>
                                    <p:anim calcmode="lin" valueType="num">
                                      <p:cBhvr>
                                        <p:cTn id="8" dur="3000" fill="hold"/>
                                        <p:tgtEl>
                                          <p:spTgt spid="5127"/>
                                        </p:tgtEl>
                                        <p:attrNameLst>
                                          <p:attrName>ppt_h</p:attrName>
                                        </p:attrNameLst>
                                      </p:cBhvr>
                                      <p:tavLst>
                                        <p:tav tm="0">
                                          <p:val>
                                            <p:fltVal val="0"/>
                                          </p:val>
                                        </p:tav>
                                        <p:tav tm="100000">
                                          <p:val>
                                            <p:strVal val="#ppt_h"/>
                                          </p:val>
                                        </p:tav>
                                      </p:tavLst>
                                    </p:anim>
                                    <p:animEffect transition="in" filter="fade">
                                      <p:cBhvr>
                                        <p:cTn id="9" dur="3000"/>
                                        <p:tgtEl>
                                          <p:spTgt spid="5127"/>
                                        </p:tgtEl>
                                      </p:cBhvr>
                                    </p:animEffect>
                                  </p:childTnLst>
                                </p:cTn>
                              </p:par>
                              <p:par>
                                <p:cTn id="10" presetID="2" presetClass="entr" presetSubtype="12" fill="hold" nodeType="with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additive="base">
                                        <p:cTn id="12" dur="3000" fill="hold"/>
                                        <p:tgtEl>
                                          <p:spTgt spid="5126"/>
                                        </p:tgtEl>
                                        <p:attrNameLst>
                                          <p:attrName>ppt_x</p:attrName>
                                        </p:attrNameLst>
                                      </p:cBhvr>
                                      <p:tavLst>
                                        <p:tav tm="0">
                                          <p:val>
                                            <p:strVal val="0-#ppt_w/2"/>
                                          </p:val>
                                        </p:tav>
                                        <p:tav tm="100000">
                                          <p:val>
                                            <p:strVal val="#ppt_x"/>
                                          </p:val>
                                        </p:tav>
                                      </p:tavLst>
                                    </p:anim>
                                    <p:anim calcmode="lin" valueType="num">
                                      <p:cBhvr additive="base">
                                        <p:cTn id="13" dur="3000" fill="hold"/>
                                        <p:tgtEl>
                                          <p:spTgt spid="5126"/>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125"/>
                                        </p:tgtEl>
                                        <p:attrNameLst>
                                          <p:attrName>style.visibility</p:attrName>
                                        </p:attrNameLst>
                                      </p:cBhvr>
                                      <p:to>
                                        <p:strVal val="visible"/>
                                      </p:to>
                                    </p:set>
                                    <p:anim calcmode="lin" valueType="num">
                                      <p:cBhvr additive="base">
                                        <p:cTn id="16" dur="3000" fill="hold"/>
                                        <p:tgtEl>
                                          <p:spTgt spid="5125"/>
                                        </p:tgtEl>
                                        <p:attrNameLst>
                                          <p:attrName>ppt_x</p:attrName>
                                        </p:attrNameLst>
                                      </p:cBhvr>
                                      <p:tavLst>
                                        <p:tav tm="0">
                                          <p:val>
                                            <p:strVal val="1+#ppt_w/2"/>
                                          </p:val>
                                        </p:tav>
                                        <p:tav tm="100000">
                                          <p:val>
                                            <p:strVal val="#ppt_x"/>
                                          </p:val>
                                        </p:tav>
                                      </p:tavLst>
                                    </p:anim>
                                    <p:anim calcmode="lin" valueType="num">
                                      <p:cBhvr additive="base">
                                        <p:cTn id="17" dur="3000" fill="hold"/>
                                        <p:tgtEl>
                                          <p:spTgt spid="512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124"/>
                                        </p:tgtEl>
                                        <p:attrNameLst>
                                          <p:attrName>style.visibility</p:attrName>
                                        </p:attrNameLst>
                                      </p:cBhvr>
                                      <p:to>
                                        <p:strVal val="visible"/>
                                      </p:to>
                                    </p:set>
                                    <p:anim calcmode="lin" valueType="num">
                                      <p:cBhvr additive="base">
                                        <p:cTn id="20" dur="3000" fill="hold"/>
                                        <p:tgtEl>
                                          <p:spTgt spid="5124"/>
                                        </p:tgtEl>
                                        <p:attrNameLst>
                                          <p:attrName>ppt_x</p:attrName>
                                        </p:attrNameLst>
                                      </p:cBhvr>
                                      <p:tavLst>
                                        <p:tav tm="0">
                                          <p:val>
                                            <p:strVal val="0-#ppt_w/2"/>
                                          </p:val>
                                        </p:tav>
                                        <p:tav tm="100000">
                                          <p:val>
                                            <p:strVal val="#ppt_x"/>
                                          </p:val>
                                        </p:tav>
                                      </p:tavLst>
                                    </p:anim>
                                    <p:anim calcmode="lin" valueType="num">
                                      <p:cBhvr additive="base">
                                        <p:cTn id="21" dur="30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ainting of eruption of Mt Vesuvius, 1822"/>
          <p:cNvPicPr>
            <a:picLocks noChangeAspect="1" noChangeArrowheads="1"/>
          </p:cNvPicPr>
          <p:nvPr/>
        </p:nvPicPr>
        <p:blipFill>
          <a:blip r:embed="rId2" cstate="print">
            <a:lum contrast="12000"/>
          </a:blip>
          <a:srcRect r="2408" b="17551"/>
          <a:stretch>
            <a:fillRect/>
          </a:stretch>
        </p:blipFill>
        <p:spPr bwMode="auto">
          <a:xfrm>
            <a:off x="4284663" y="188913"/>
            <a:ext cx="4659312" cy="2886075"/>
          </a:xfrm>
          <a:prstGeom prst="rect">
            <a:avLst/>
          </a:prstGeom>
          <a:noFill/>
          <a:ln w="38100">
            <a:solidFill>
              <a:srgbClr val="000000"/>
            </a:solidFill>
            <a:miter lim="800000"/>
            <a:headEnd/>
            <a:tailEnd/>
          </a:ln>
        </p:spPr>
      </p:pic>
      <p:pic>
        <p:nvPicPr>
          <p:cNvPr id="12293" name="Picture 5" descr="Vesuvius erupting 1944, from Naples"/>
          <p:cNvPicPr>
            <a:picLocks noChangeAspect="1" noChangeArrowheads="1"/>
          </p:cNvPicPr>
          <p:nvPr/>
        </p:nvPicPr>
        <p:blipFill>
          <a:blip r:embed="rId3" cstate="print">
            <a:lum bright="-6000" contrast="6000"/>
          </a:blip>
          <a:srcRect b="23615"/>
          <a:stretch>
            <a:fillRect/>
          </a:stretch>
        </p:blipFill>
        <p:spPr bwMode="auto">
          <a:xfrm>
            <a:off x="4067175" y="3213100"/>
            <a:ext cx="4860925" cy="2474913"/>
          </a:xfrm>
          <a:prstGeom prst="rect">
            <a:avLst/>
          </a:prstGeom>
          <a:noFill/>
          <a:ln w="38100">
            <a:solidFill>
              <a:srgbClr val="000000"/>
            </a:solidFill>
            <a:miter lim="800000"/>
            <a:headEnd/>
            <a:tailEnd/>
          </a:ln>
        </p:spPr>
      </p:pic>
      <p:pic>
        <p:nvPicPr>
          <p:cNvPr id="12294" name="Picture 6" descr="Krakatau volcano, Indonesia"/>
          <p:cNvPicPr>
            <a:picLocks noChangeAspect="1" noChangeArrowheads="1"/>
          </p:cNvPicPr>
          <p:nvPr/>
        </p:nvPicPr>
        <p:blipFill>
          <a:blip r:embed="rId4" cstate="print"/>
          <a:srcRect/>
          <a:stretch>
            <a:fillRect/>
          </a:stretch>
        </p:blipFill>
        <p:spPr bwMode="auto">
          <a:xfrm>
            <a:off x="0" y="3716338"/>
            <a:ext cx="4105275" cy="2733675"/>
          </a:xfrm>
          <a:prstGeom prst="rect">
            <a:avLst/>
          </a:prstGeom>
          <a:noFill/>
          <a:ln w="38100">
            <a:solidFill>
              <a:srgbClr val="000000"/>
            </a:solidFill>
            <a:miter lim="800000"/>
            <a:headEnd/>
            <a:tailEnd/>
          </a:ln>
        </p:spPr>
      </p:pic>
      <p:sp>
        <p:nvSpPr>
          <p:cNvPr id="12295" name="Text Box 7"/>
          <p:cNvSpPr txBox="1">
            <a:spLocks noChangeArrowheads="1"/>
          </p:cNvSpPr>
          <p:nvPr/>
        </p:nvSpPr>
        <p:spPr bwMode="auto">
          <a:xfrm>
            <a:off x="0" y="404813"/>
            <a:ext cx="4356100" cy="2246312"/>
          </a:xfrm>
          <a:prstGeom prst="rect">
            <a:avLst/>
          </a:prstGeom>
          <a:noFill/>
          <a:ln w="9525">
            <a:noFill/>
            <a:miter lim="800000"/>
            <a:headEnd/>
            <a:tailEnd/>
          </a:ln>
        </p:spPr>
        <p:txBody>
          <a:bodyPr>
            <a:spAutoFit/>
          </a:bodyPr>
          <a:lstStyle/>
          <a:p>
            <a:pPr>
              <a:spcBef>
                <a:spcPct val="50000"/>
              </a:spcBef>
            </a:pPr>
            <a:r>
              <a:rPr lang="en-GB" sz="2800" b="1">
                <a:latin typeface="Comic Sans MS" pitchFamily="66" charset="0"/>
              </a:rPr>
              <a:t>On 24</a:t>
            </a:r>
            <a:r>
              <a:rPr lang="en-GB" sz="2800" b="1" baseline="30000">
                <a:latin typeface="Comic Sans MS" pitchFamily="66" charset="0"/>
              </a:rPr>
              <a:t>th</a:t>
            </a:r>
            <a:r>
              <a:rPr lang="en-GB" sz="2800" b="1">
                <a:latin typeface="Comic Sans MS" pitchFamily="66" charset="0"/>
              </a:rPr>
              <a:t> August (AD 79) Mount Vesuvius erupted. It threw rock, ash and lava up into the sky!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3000" fill="hold"/>
                                        <p:tgtEl>
                                          <p:spTgt spid="12295"/>
                                        </p:tgtEl>
                                        <p:attrNameLst>
                                          <p:attrName>ppt_x</p:attrName>
                                        </p:attrNameLst>
                                      </p:cBhvr>
                                      <p:tavLst>
                                        <p:tav tm="0">
                                          <p:val>
                                            <p:strVal val="1+#ppt_w/2"/>
                                          </p:val>
                                        </p:tav>
                                        <p:tav tm="100000">
                                          <p:val>
                                            <p:strVal val="#ppt_x"/>
                                          </p:val>
                                        </p:tav>
                                      </p:tavLst>
                                    </p:anim>
                                    <p:anim calcmode="lin" valueType="num">
                                      <p:cBhvr additive="base">
                                        <p:cTn id="8" dur="3000" fill="hold"/>
                                        <p:tgtEl>
                                          <p:spTgt spid="1229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3000" fill="hold"/>
                                        <p:tgtEl>
                                          <p:spTgt spid="12292"/>
                                        </p:tgtEl>
                                        <p:attrNameLst>
                                          <p:attrName>ppt_x</p:attrName>
                                        </p:attrNameLst>
                                      </p:cBhvr>
                                      <p:tavLst>
                                        <p:tav tm="0">
                                          <p:val>
                                            <p:strVal val="#ppt_x"/>
                                          </p:val>
                                        </p:tav>
                                        <p:tav tm="100000">
                                          <p:val>
                                            <p:strVal val="#ppt_x"/>
                                          </p:val>
                                        </p:tav>
                                      </p:tavLst>
                                    </p:anim>
                                    <p:anim calcmode="lin" valueType="num">
                                      <p:cBhvr additive="base">
                                        <p:cTn id="12" dur="3000" fill="hold"/>
                                        <p:tgtEl>
                                          <p:spTgt spid="1229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2293"/>
                                        </p:tgtEl>
                                        <p:attrNameLst>
                                          <p:attrName>style.visibility</p:attrName>
                                        </p:attrNameLst>
                                      </p:cBhvr>
                                      <p:to>
                                        <p:strVal val="visible"/>
                                      </p:to>
                                    </p:set>
                                    <p:anim calcmode="lin" valueType="num">
                                      <p:cBhvr additive="base">
                                        <p:cTn id="15" dur="3000" fill="hold"/>
                                        <p:tgtEl>
                                          <p:spTgt spid="12293"/>
                                        </p:tgtEl>
                                        <p:attrNameLst>
                                          <p:attrName>ppt_x</p:attrName>
                                        </p:attrNameLst>
                                      </p:cBhvr>
                                      <p:tavLst>
                                        <p:tav tm="0">
                                          <p:val>
                                            <p:strVal val="0-#ppt_w/2"/>
                                          </p:val>
                                        </p:tav>
                                        <p:tav tm="100000">
                                          <p:val>
                                            <p:strVal val="#ppt_x"/>
                                          </p:val>
                                        </p:tav>
                                      </p:tavLst>
                                    </p:anim>
                                    <p:anim calcmode="lin" valueType="num">
                                      <p:cBhvr additive="base">
                                        <p:cTn id="16" dur="3000" fill="hold"/>
                                        <p:tgtEl>
                                          <p:spTgt spid="12293"/>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3000" fill="hold"/>
                                        <p:tgtEl>
                                          <p:spTgt spid="12294"/>
                                        </p:tgtEl>
                                        <p:attrNameLst>
                                          <p:attrName>ppt_x</p:attrName>
                                        </p:attrNameLst>
                                      </p:cBhvr>
                                      <p:tavLst>
                                        <p:tav tm="0">
                                          <p:val>
                                            <p:strVal val="0-#ppt_w/2"/>
                                          </p:val>
                                        </p:tav>
                                        <p:tav tm="100000">
                                          <p:val>
                                            <p:strVal val="#ppt_x"/>
                                          </p:val>
                                        </p:tav>
                                      </p:tavLst>
                                    </p:anim>
                                    <p:anim calcmode="lin" valueType="num">
                                      <p:cBhvr additive="base">
                                        <p:cTn id="20" dur="3000" fill="hold"/>
                                        <p:tgtEl>
                                          <p:spTgt spid="122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manmade-volcano"/>
          <p:cNvPicPr>
            <a:picLocks noChangeAspect="1" noChangeArrowheads="1"/>
          </p:cNvPicPr>
          <p:nvPr/>
        </p:nvPicPr>
        <p:blipFill>
          <a:blip r:embed="rId2" cstate="print"/>
          <a:srcRect r="51125"/>
          <a:stretch>
            <a:fillRect/>
          </a:stretch>
        </p:blipFill>
        <p:spPr bwMode="auto">
          <a:xfrm>
            <a:off x="6011863" y="2636838"/>
            <a:ext cx="2493962" cy="3960812"/>
          </a:xfrm>
          <a:prstGeom prst="rect">
            <a:avLst/>
          </a:prstGeom>
          <a:noFill/>
          <a:ln w="38100">
            <a:solidFill>
              <a:srgbClr val="000000"/>
            </a:solidFill>
            <a:miter lim="800000"/>
            <a:headEnd/>
            <a:tailEnd/>
          </a:ln>
        </p:spPr>
      </p:pic>
      <p:pic>
        <p:nvPicPr>
          <p:cNvPr id="13318" name="Picture 6" descr="Lava flow, Kilauea volcano, Hawaii"/>
          <p:cNvPicPr>
            <a:picLocks noChangeAspect="1" noChangeArrowheads="1"/>
          </p:cNvPicPr>
          <p:nvPr/>
        </p:nvPicPr>
        <p:blipFill>
          <a:blip r:embed="rId3" cstate="print"/>
          <a:srcRect/>
          <a:stretch>
            <a:fillRect/>
          </a:stretch>
        </p:blipFill>
        <p:spPr bwMode="auto">
          <a:xfrm>
            <a:off x="3132138" y="4365625"/>
            <a:ext cx="3311525" cy="2209800"/>
          </a:xfrm>
          <a:prstGeom prst="rect">
            <a:avLst/>
          </a:prstGeom>
          <a:noFill/>
          <a:ln w="38100">
            <a:solidFill>
              <a:srgbClr val="000000"/>
            </a:solidFill>
            <a:miter lim="800000"/>
            <a:headEnd/>
            <a:tailEnd/>
          </a:ln>
        </p:spPr>
      </p:pic>
      <p:pic>
        <p:nvPicPr>
          <p:cNvPr id="13320" name="Picture 8" descr="Street scene, CGI pompeii"/>
          <p:cNvPicPr>
            <a:picLocks noChangeAspect="1" noChangeArrowheads="1"/>
          </p:cNvPicPr>
          <p:nvPr/>
        </p:nvPicPr>
        <p:blipFill>
          <a:blip r:embed="rId4" cstate="print">
            <a:lum bright="6000" contrast="6000"/>
          </a:blip>
          <a:srcRect/>
          <a:stretch>
            <a:fillRect/>
          </a:stretch>
        </p:blipFill>
        <p:spPr bwMode="auto">
          <a:xfrm>
            <a:off x="179388" y="2924175"/>
            <a:ext cx="2776537" cy="3240088"/>
          </a:xfrm>
          <a:prstGeom prst="rect">
            <a:avLst/>
          </a:prstGeom>
          <a:noFill/>
          <a:ln w="38100">
            <a:solidFill>
              <a:srgbClr val="000000"/>
            </a:solidFill>
            <a:miter lim="800000"/>
            <a:headEnd/>
            <a:tailEnd/>
          </a:ln>
        </p:spPr>
      </p:pic>
      <p:sp>
        <p:nvSpPr>
          <p:cNvPr id="13321" name="Text Box 9"/>
          <p:cNvSpPr txBox="1">
            <a:spLocks noChangeArrowheads="1"/>
          </p:cNvSpPr>
          <p:nvPr/>
        </p:nvSpPr>
        <p:spPr bwMode="auto">
          <a:xfrm>
            <a:off x="684213" y="620713"/>
            <a:ext cx="7991475" cy="2062162"/>
          </a:xfrm>
          <a:prstGeom prst="rect">
            <a:avLst/>
          </a:prstGeom>
          <a:noFill/>
          <a:ln w="9525">
            <a:noFill/>
            <a:miter lim="800000"/>
            <a:headEnd/>
            <a:tailEnd/>
          </a:ln>
        </p:spPr>
        <p:txBody>
          <a:bodyPr>
            <a:spAutoFit/>
          </a:bodyPr>
          <a:lstStyle/>
          <a:p>
            <a:pPr>
              <a:spcBef>
                <a:spcPct val="50000"/>
              </a:spcBef>
            </a:pPr>
            <a:r>
              <a:rPr lang="en-GB" sz="3200" b="1" dirty="0">
                <a:latin typeface="Comic Sans MS" pitchFamily="66" charset="0"/>
              </a:rPr>
              <a:t>Lava flowed down the side of the mountain but the people of Pompeii didn’t think the eruption would last long </a:t>
            </a:r>
            <a:r>
              <a:rPr lang="en-GB" sz="3200" b="1" dirty="0" smtClean="0">
                <a:latin typeface="Comic Sans MS" pitchFamily="66" charset="0"/>
              </a:rPr>
              <a:t>or that it would </a:t>
            </a:r>
            <a:r>
              <a:rPr lang="en-GB" sz="3200" b="1" dirty="0">
                <a:latin typeface="Comic Sans MS" pitchFamily="66" charset="0"/>
              </a:rPr>
              <a:t>reach the city.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3000" fill="hold"/>
                                        <p:tgtEl>
                                          <p:spTgt spid="13321"/>
                                        </p:tgtEl>
                                        <p:attrNameLst>
                                          <p:attrName>ppt_x</p:attrName>
                                        </p:attrNameLst>
                                      </p:cBhvr>
                                      <p:tavLst>
                                        <p:tav tm="0">
                                          <p:val>
                                            <p:strVal val="1+#ppt_w/2"/>
                                          </p:val>
                                        </p:tav>
                                        <p:tav tm="100000">
                                          <p:val>
                                            <p:strVal val="#ppt_x"/>
                                          </p:val>
                                        </p:tav>
                                      </p:tavLst>
                                    </p:anim>
                                    <p:anim calcmode="lin" valueType="num">
                                      <p:cBhvr additive="base">
                                        <p:cTn id="8" dur="3000" fill="hold"/>
                                        <p:tgtEl>
                                          <p:spTgt spid="1332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7"/>
                                        </p:tgtEl>
                                        <p:attrNameLst>
                                          <p:attrName>style.visibility</p:attrName>
                                        </p:attrNameLst>
                                      </p:cBhvr>
                                      <p:to>
                                        <p:strVal val="visible"/>
                                      </p:to>
                                    </p:set>
                                    <p:anim calcmode="lin" valueType="num">
                                      <p:cBhvr additive="base">
                                        <p:cTn id="11" dur="3000" fill="hold"/>
                                        <p:tgtEl>
                                          <p:spTgt spid="13317"/>
                                        </p:tgtEl>
                                        <p:attrNameLst>
                                          <p:attrName>ppt_x</p:attrName>
                                        </p:attrNameLst>
                                      </p:cBhvr>
                                      <p:tavLst>
                                        <p:tav tm="0">
                                          <p:val>
                                            <p:strVal val="#ppt_x"/>
                                          </p:val>
                                        </p:tav>
                                        <p:tav tm="100000">
                                          <p:val>
                                            <p:strVal val="#ppt_x"/>
                                          </p:val>
                                        </p:tav>
                                      </p:tavLst>
                                    </p:anim>
                                    <p:anim calcmode="lin" valueType="num">
                                      <p:cBhvr additive="base">
                                        <p:cTn id="12" dur="3000" fill="hold"/>
                                        <p:tgtEl>
                                          <p:spTgt spid="1331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anim calcmode="lin" valueType="num">
                                      <p:cBhvr additive="base">
                                        <p:cTn id="15" dur="3000" fill="hold"/>
                                        <p:tgtEl>
                                          <p:spTgt spid="13318"/>
                                        </p:tgtEl>
                                        <p:attrNameLst>
                                          <p:attrName>ppt_x</p:attrName>
                                        </p:attrNameLst>
                                      </p:cBhvr>
                                      <p:tavLst>
                                        <p:tav tm="0">
                                          <p:val>
                                            <p:strVal val="0-#ppt_w/2"/>
                                          </p:val>
                                        </p:tav>
                                        <p:tav tm="100000">
                                          <p:val>
                                            <p:strVal val="#ppt_x"/>
                                          </p:val>
                                        </p:tav>
                                      </p:tavLst>
                                    </p:anim>
                                    <p:anim calcmode="lin" valueType="num">
                                      <p:cBhvr additive="base">
                                        <p:cTn id="16" dur="3000" fill="hold"/>
                                        <p:tgtEl>
                                          <p:spTgt spid="13318"/>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3000" fill="hold"/>
                                        <p:tgtEl>
                                          <p:spTgt spid="13320"/>
                                        </p:tgtEl>
                                        <p:attrNameLst>
                                          <p:attrName>ppt_x</p:attrName>
                                        </p:attrNameLst>
                                      </p:cBhvr>
                                      <p:tavLst>
                                        <p:tav tm="0">
                                          <p:val>
                                            <p:strVal val="1+#ppt_w/2"/>
                                          </p:val>
                                        </p:tav>
                                        <p:tav tm="100000">
                                          <p:val>
                                            <p:strVal val="#ppt_x"/>
                                          </p:val>
                                        </p:tav>
                                      </p:tavLst>
                                    </p:anim>
                                    <p:anim calcmode="lin" valueType="num">
                                      <p:cBhvr additive="base">
                                        <p:cTn id="20" dur="3000" fill="hold"/>
                                        <p:tgtEl>
                                          <p:spTgt spid="133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ompeii_the_last_day_, vesuvius erupts"/>
          <p:cNvPicPr>
            <a:picLocks noChangeAspect="1" noChangeArrowheads="1"/>
          </p:cNvPicPr>
          <p:nvPr/>
        </p:nvPicPr>
        <p:blipFill>
          <a:blip r:embed="rId2" cstate="print"/>
          <a:srcRect/>
          <a:stretch>
            <a:fillRect/>
          </a:stretch>
        </p:blipFill>
        <p:spPr bwMode="auto">
          <a:xfrm>
            <a:off x="5149850" y="188913"/>
            <a:ext cx="3825875" cy="4248150"/>
          </a:xfrm>
          <a:prstGeom prst="rect">
            <a:avLst/>
          </a:prstGeom>
          <a:noFill/>
          <a:ln w="38100">
            <a:solidFill>
              <a:srgbClr val="000000"/>
            </a:solidFill>
            <a:miter lim="800000"/>
            <a:headEnd/>
            <a:tailEnd/>
          </a:ln>
        </p:spPr>
      </p:pic>
      <p:pic>
        <p:nvPicPr>
          <p:cNvPr id="14341" name="Picture 5" descr="Pyroclastic_flows_Volcano"/>
          <p:cNvPicPr>
            <a:picLocks noChangeAspect="1" noChangeArrowheads="1"/>
          </p:cNvPicPr>
          <p:nvPr/>
        </p:nvPicPr>
        <p:blipFill>
          <a:blip r:embed="rId3" cstate="print">
            <a:lum bright="-12000" contrast="24000"/>
          </a:blip>
          <a:srcRect/>
          <a:stretch>
            <a:fillRect/>
          </a:stretch>
        </p:blipFill>
        <p:spPr bwMode="auto">
          <a:xfrm>
            <a:off x="5148263" y="4486275"/>
            <a:ext cx="3800475" cy="2371725"/>
          </a:xfrm>
          <a:prstGeom prst="rect">
            <a:avLst/>
          </a:prstGeom>
          <a:noFill/>
          <a:ln w="38100">
            <a:solidFill>
              <a:srgbClr val="000000"/>
            </a:solidFill>
            <a:miter lim="800000"/>
            <a:headEnd/>
            <a:tailEnd/>
          </a:ln>
        </p:spPr>
      </p:pic>
      <p:sp>
        <p:nvSpPr>
          <p:cNvPr id="14342" name="Text Box 6"/>
          <p:cNvSpPr txBox="1">
            <a:spLocks noChangeArrowheads="1"/>
          </p:cNvSpPr>
          <p:nvPr/>
        </p:nvSpPr>
        <p:spPr bwMode="auto">
          <a:xfrm>
            <a:off x="179388" y="188913"/>
            <a:ext cx="4968875" cy="4894262"/>
          </a:xfrm>
          <a:prstGeom prst="rect">
            <a:avLst/>
          </a:prstGeom>
          <a:noFill/>
          <a:ln w="9525">
            <a:noFill/>
            <a:miter lim="800000"/>
            <a:headEnd/>
            <a:tailEnd/>
          </a:ln>
        </p:spPr>
        <p:txBody>
          <a:bodyPr>
            <a:spAutoFit/>
          </a:bodyPr>
          <a:lstStyle/>
          <a:p>
            <a:pPr>
              <a:spcBef>
                <a:spcPct val="50000"/>
              </a:spcBef>
            </a:pPr>
            <a:r>
              <a:rPr lang="en-GB" sz="2400" b="1">
                <a:latin typeface="Comic Sans MS" pitchFamily="66" charset="0"/>
              </a:rPr>
              <a:t>18 hours later there was an even bigger explosion-it blew half the side of the mountain off!</a:t>
            </a:r>
          </a:p>
          <a:p>
            <a:pPr>
              <a:spcBef>
                <a:spcPct val="50000"/>
              </a:spcBef>
            </a:pPr>
            <a:endParaRPr lang="en-GB" sz="2400" b="1">
              <a:latin typeface="Comic Sans MS" pitchFamily="66" charset="0"/>
            </a:endParaRPr>
          </a:p>
          <a:p>
            <a:pPr>
              <a:spcBef>
                <a:spcPct val="50000"/>
              </a:spcBef>
            </a:pPr>
            <a:r>
              <a:rPr lang="en-GB" sz="2400" b="1">
                <a:latin typeface="Comic Sans MS" pitchFamily="66" charset="0"/>
              </a:rPr>
              <a:t>A huge cloud of ash, rock and gas raced down the mountain towards Pompeii.</a:t>
            </a:r>
          </a:p>
          <a:p>
            <a:pPr>
              <a:spcBef>
                <a:spcPct val="50000"/>
              </a:spcBef>
            </a:pPr>
            <a:endParaRPr lang="en-GB" sz="2400" b="1">
              <a:latin typeface="Comic Sans MS" pitchFamily="66" charset="0"/>
            </a:endParaRPr>
          </a:p>
          <a:p>
            <a:pPr>
              <a:spcBef>
                <a:spcPct val="50000"/>
              </a:spcBef>
            </a:pPr>
            <a:r>
              <a:rPr lang="en-GB" sz="2400" b="1">
                <a:latin typeface="Comic Sans MS" pitchFamily="66" charset="0"/>
              </a:rPr>
              <a:t>People tried to outrun the cloud but it was too fast.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3000" fill="hold"/>
                                        <p:tgtEl>
                                          <p:spTgt spid="14342"/>
                                        </p:tgtEl>
                                        <p:attrNameLst>
                                          <p:attrName>ppt_x</p:attrName>
                                        </p:attrNameLst>
                                      </p:cBhvr>
                                      <p:tavLst>
                                        <p:tav tm="0">
                                          <p:val>
                                            <p:strVal val="1+#ppt_w/2"/>
                                          </p:val>
                                        </p:tav>
                                        <p:tav tm="100000">
                                          <p:val>
                                            <p:strVal val="#ppt_x"/>
                                          </p:val>
                                        </p:tav>
                                      </p:tavLst>
                                    </p:anim>
                                    <p:anim calcmode="lin" valueType="num">
                                      <p:cBhvr additive="base">
                                        <p:cTn id="8" dur="3000" fill="hold"/>
                                        <p:tgtEl>
                                          <p:spTgt spid="1434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3000" fill="hold"/>
                                        <p:tgtEl>
                                          <p:spTgt spid="14340"/>
                                        </p:tgtEl>
                                        <p:attrNameLst>
                                          <p:attrName>ppt_x</p:attrName>
                                        </p:attrNameLst>
                                      </p:cBhvr>
                                      <p:tavLst>
                                        <p:tav tm="0">
                                          <p:val>
                                            <p:strVal val="#ppt_x"/>
                                          </p:val>
                                        </p:tav>
                                        <p:tav tm="100000">
                                          <p:val>
                                            <p:strVal val="#ppt_x"/>
                                          </p:val>
                                        </p:tav>
                                      </p:tavLst>
                                    </p:anim>
                                    <p:anim calcmode="lin" valueType="num">
                                      <p:cBhvr additive="base">
                                        <p:cTn id="12" dur="3000" fill="hold"/>
                                        <p:tgtEl>
                                          <p:spTgt spid="1434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anim calcmode="lin" valueType="num">
                                      <p:cBhvr additive="base">
                                        <p:cTn id="15" dur="3000" fill="hold"/>
                                        <p:tgtEl>
                                          <p:spTgt spid="14341"/>
                                        </p:tgtEl>
                                        <p:attrNameLst>
                                          <p:attrName>ppt_x</p:attrName>
                                        </p:attrNameLst>
                                      </p:cBhvr>
                                      <p:tavLst>
                                        <p:tav tm="0">
                                          <p:val>
                                            <p:strVal val="0-#ppt_w/2"/>
                                          </p:val>
                                        </p:tav>
                                        <p:tav tm="100000">
                                          <p:val>
                                            <p:strVal val="#ppt_x"/>
                                          </p:val>
                                        </p:tav>
                                      </p:tavLst>
                                    </p:anim>
                                    <p:anim calcmode="lin" valueType="num">
                                      <p:cBhvr additive="base">
                                        <p:cTn id="16" dur="30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liny the elder"/>
          <p:cNvPicPr>
            <a:picLocks noChangeAspect="1" noChangeArrowheads="1"/>
          </p:cNvPicPr>
          <p:nvPr/>
        </p:nvPicPr>
        <p:blipFill>
          <a:blip r:embed="rId2" cstate="print">
            <a:lum contrast="12000"/>
          </a:blip>
          <a:srcRect/>
          <a:stretch>
            <a:fillRect/>
          </a:stretch>
        </p:blipFill>
        <p:spPr bwMode="auto">
          <a:xfrm>
            <a:off x="6156325" y="3500438"/>
            <a:ext cx="1778000" cy="2376487"/>
          </a:xfrm>
          <a:prstGeom prst="rect">
            <a:avLst/>
          </a:prstGeom>
          <a:noFill/>
          <a:ln w="38100">
            <a:solidFill>
              <a:srgbClr val="000000"/>
            </a:solidFill>
            <a:miter lim="800000"/>
            <a:headEnd/>
            <a:tailEnd/>
          </a:ln>
        </p:spPr>
      </p:pic>
      <p:pic>
        <p:nvPicPr>
          <p:cNvPr id="15365" name="Picture 5" descr="Vesuvius, 1822, plinian eruption same as AD 79"/>
          <p:cNvPicPr>
            <a:picLocks noChangeAspect="1" noChangeArrowheads="1"/>
          </p:cNvPicPr>
          <p:nvPr/>
        </p:nvPicPr>
        <p:blipFill>
          <a:blip r:embed="rId3" cstate="print"/>
          <a:srcRect/>
          <a:stretch>
            <a:fillRect/>
          </a:stretch>
        </p:blipFill>
        <p:spPr bwMode="auto">
          <a:xfrm>
            <a:off x="1042988" y="2924175"/>
            <a:ext cx="3194050" cy="3744913"/>
          </a:xfrm>
          <a:prstGeom prst="rect">
            <a:avLst/>
          </a:prstGeom>
          <a:noFill/>
          <a:ln w="38100">
            <a:solidFill>
              <a:srgbClr val="000000"/>
            </a:solidFill>
            <a:miter lim="800000"/>
            <a:headEnd/>
            <a:tailEnd/>
          </a:ln>
        </p:spPr>
      </p:pic>
      <p:sp>
        <p:nvSpPr>
          <p:cNvPr id="15367" name="Text Box 7"/>
          <p:cNvSpPr txBox="1">
            <a:spLocks noChangeArrowheads="1"/>
          </p:cNvSpPr>
          <p:nvPr/>
        </p:nvSpPr>
        <p:spPr bwMode="auto">
          <a:xfrm>
            <a:off x="250825" y="692150"/>
            <a:ext cx="8893175" cy="2062163"/>
          </a:xfrm>
          <a:prstGeom prst="rect">
            <a:avLst/>
          </a:prstGeom>
          <a:noFill/>
          <a:ln w="9525">
            <a:noFill/>
            <a:miter lim="800000"/>
            <a:headEnd/>
            <a:tailEnd/>
          </a:ln>
        </p:spPr>
        <p:txBody>
          <a:bodyPr>
            <a:spAutoFit/>
          </a:bodyPr>
          <a:lstStyle/>
          <a:p>
            <a:pPr>
              <a:spcBef>
                <a:spcPct val="50000"/>
              </a:spcBef>
            </a:pPr>
            <a:r>
              <a:rPr lang="en-GB" sz="3200" b="1">
                <a:latin typeface="Comic Sans MS" pitchFamily="66" charset="0"/>
              </a:rPr>
              <a:t>A Roman called Pliny who witnessed the eruption tried to rescue some of the people from Pompeii but he died from breathing in the hot ash and gas.</a:t>
            </a:r>
          </a:p>
        </p:txBody>
      </p:sp>
      <p:sp>
        <p:nvSpPr>
          <p:cNvPr id="17413" name="TextBox 11"/>
          <p:cNvSpPr txBox="1">
            <a:spLocks noChangeArrowheads="1"/>
          </p:cNvSpPr>
          <p:nvPr/>
        </p:nvSpPr>
        <p:spPr bwMode="auto">
          <a:xfrm>
            <a:off x="6732588" y="6021388"/>
            <a:ext cx="960437" cy="523875"/>
          </a:xfrm>
          <a:prstGeom prst="rect">
            <a:avLst/>
          </a:prstGeom>
          <a:noFill/>
          <a:ln w="9525">
            <a:noFill/>
            <a:miter lim="800000"/>
            <a:headEnd/>
            <a:tailEnd/>
          </a:ln>
        </p:spPr>
        <p:txBody>
          <a:bodyPr>
            <a:spAutoFit/>
          </a:bodyPr>
          <a:lstStyle/>
          <a:p>
            <a:r>
              <a:rPr lang="en-IE" sz="2800" b="1">
                <a:latin typeface="Comic Sans MS" pitchFamily="66" charset="0"/>
              </a:rPr>
              <a:t>Pliny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3000" fill="hold"/>
                                        <p:tgtEl>
                                          <p:spTgt spid="15367"/>
                                        </p:tgtEl>
                                        <p:attrNameLst>
                                          <p:attrName>ppt_x</p:attrName>
                                        </p:attrNameLst>
                                      </p:cBhvr>
                                      <p:tavLst>
                                        <p:tav tm="0">
                                          <p:val>
                                            <p:strVal val="1+#ppt_w/2"/>
                                          </p:val>
                                        </p:tav>
                                        <p:tav tm="100000">
                                          <p:val>
                                            <p:strVal val="#ppt_x"/>
                                          </p:val>
                                        </p:tav>
                                      </p:tavLst>
                                    </p:anim>
                                    <p:anim calcmode="lin" valueType="num">
                                      <p:cBhvr additive="base">
                                        <p:cTn id="8" dur="3000" fill="hold"/>
                                        <p:tgtEl>
                                          <p:spTgt spid="1536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additive="base">
                                        <p:cTn id="11" dur="3000" fill="hold"/>
                                        <p:tgtEl>
                                          <p:spTgt spid="15365"/>
                                        </p:tgtEl>
                                        <p:attrNameLst>
                                          <p:attrName>ppt_x</p:attrName>
                                        </p:attrNameLst>
                                      </p:cBhvr>
                                      <p:tavLst>
                                        <p:tav tm="0">
                                          <p:val>
                                            <p:strVal val="#ppt_x"/>
                                          </p:val>
                                        </p:tav>
                                        <p:tav tm="100000">
                                          <p:val>
                                            <p:strVal val="#ppt_x"/>
                                          </p:val>
                                        </p:tav>
                                      </p:tavLst>
                                    </p:anim>
                                    <p:anim calcmode="lin" valueType="num">
                                      <p:cBhvr additive="base">
                                        <p:cTn id="12" dur="3000" fill="hold"/>
                                        <p:tgtEl>
                                          <p:spTgt spid="1536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additive="base">
                                        <p:cTn id="15" dur="3000" fill="hold"/>
                                        <p:tgtEl>
                                          <p:spTgt spid="15364"/>
                                        </p:tgtEl>
                                        <p:attrNameLst>
                                          <p:attrName>ppt_x</p:attrName>
                                        </p:attrNameLst>
                                      </p:cBhvr>
                                      <p:tavLst>
                                        <p:tav tm="0">
                                          <p:val>
                                            <p:strVal val="#ppt_x"/>
                                          </p:val>
                                        </p:tav>
                                        <p:tav tm="100000">
                                          <p:val>
                                            <p:strVal val="#ppt_x"/>
                                          </p:val>
                                        </p:tav>
                                      </p:tavLst>
                                    </p:anim>
                                    <p:anim calcmode="lin" valueType="num">
                                      <p:cBhvr additive="base">
                                        <p:cTn id="16" dur="30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666</TotalTime>
  <Words>449</Words>
  <Application>Microsoft Office PowerPoint</Application>
  <PresentationFormat>On-screen Show (4:3)</PresentationFormat>
  <Paragraphs>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Emer</cp:lastModifiedBy>
  <cp:revision>34</cp:revision>
  <dcterms:created xsi:type="dcterms:W3CDTF">2008-08-22T13:07:17Z</dcterms:created>
  <dcterms:modified xsi:type="dcterms:W3CDTF">2014-03-02T20:53:34Z</dcterms:modified>
</cp:coreProperties>
</file>